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6"/>
  </p:notesMasterIdLst>
  <p:sldIdLst>
    <p:sldId id="256" r:id="rId2"/>
    <p:sldId id="286" r:id="rId3"/>
    <p:sldId id="288" r:id="rId4"/>
    <p:sldId id="289" r:id="rId5"/>
    <p:sldId id="290" r:id="rId6"/>
    <p:sldId id="333" r:id="rId7"/>
    <p:sldId id="292" r:id="rId8"/>
    <p:sldId id="294" r:id="rId9"/>
    <p:sldId id="295" r:id="rId10"/>
    <p:sldId id="296" r:id="rId11"/>
    <p:sldId id="298" r:id="rId12"/>
    <p:sldId id="297"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311" r:id="rId26"/>
    <p:sldId id="334" r:id="rId27"/>
    <p:sldId id="313" r:id="rId28"/>
    <p:sldId id="316" r:id="rId29"/>
    <p:sldId id="314" r:id="rId30"/>
    <p:sldId id="315" r:id="rId31"/>
    <p:sldId id="317" r:id="rId32"/>
    <p:sldId id="318" r:id="rId33"/>
    <p:sldId id="319" r:id="rId34"/>
    <p:sldId id="322" r:id="rId35"/>
    <p:sldId id="323" r:id="rId36"/>
    <p:sldId id="320" r:id="rId37"/>
    <p:sldId id="325" r:id="rId38"/>
    <p:sldId id="326" r:id="rId39"/>
    <p:sldId id="327" r:id="rId40"/>
    <p:sldId id="321" r:id="rId41"/>
    <p:sldId id="328" r:id="rId42"/>
    <p:sldId id="332" r:id="rId43"/>
    <p:sldId id="330" r:id="rId44"/>
    <p:sldId id="331" r:id="rId45"/>
  </p:sldIdLst>
  <p:sldSz cx="9144000" cy="5143500" type="screen16x9"/>
  <p:notesSz cx="6858000" cy="9144000"/>
  <p:embeddedFontLst>
    <p:embeddedFont>
      <p:font typeface="Arvo" panose="020B0604020202020204" charset="0"/>
      <p:regular r:id="rId47"/>
      <p:bold r:id="rId48"/>
      <p:italic r:id="rId49"/>
      <p:boldItalic r:id="rId50"/>
    </p:embeddedFont>
    <p:embeddedFont>
      <p:font typeface="Roboto Condensed" panose="020B0604020202020204" charset="0"/>
      <p:regular r:id="rId51"/>
      <p:bold r:id="rId52"/>
      <p:italic r:id="rId53"/>
      <p:boldItalic r:id="rId54"/>
    </p:embeddedFont>
    <p:embeddedFont>
      <p:font typeface="Roboto Condensed Light"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5D08E4-4CB9-4A25-91DF-C19B82DA8EF8}">
  <a:tblStyle styleId="{025D08E4-4CB9-4A25-91DF-C19B82DA8E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38" autoAdjust="0"/>
    <p:restoredTop sz="94095" autoAdjust="0"/>
  </p:normalViewPr>
  <p:slideViewPr>
    <p:cSldViewPr snapToGrid="0">
      <p:cViewPr varScale="1">
        <p:scale>
          <a:sx n="113" d="100"/>
          <a:sy n="113" d="100"/>
        </p:scale>
        <p:origin x="451"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archive.ics.uci.edu/ml/datasets/Seoul+Bike+Sharing+Demand"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28650" y="104913"/>
            <a:ext cx="7965282" cy="8809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solidFill>
                  <a:schemeClr val="tx1"/>
                </a:solidFill>
              </a:rPr>
              <a:t>BÁO CÁO CUỐI KỲ - DS105</a:t>
            </a:r>
            <a:endParaRPr sz="4000">
              <a:solidFill>
                <a:schemeClr val="tx1"/>
              </a:solidFill>
            </a:endParaRPr>
          </a:p>
        </p:txBody>
      </p:sp>
      <p:sp>
        <p:nvSpPr>
          <p:cNvPr id="2" name="TextBox 1">
            <a:extLst>
              <a:ext uri="{FF2B5EF4-FFF2-40B4-BE49-F238E27FC236}">
                <a16:creationId xmlns:a16="http://schemas.microsoft.com/office/drawing/2014/main" id="{AD93CF13-47DB-4089-A05B-59F11D1EF5FA}"/>
              </a:ext>
            </a:extLst>
          </p:cNvPr>
          <p:cNvSpPr txBox="1"/>
          <p:nvPr/>
        </p:nvSpPr>
        <p:spPr>
          <a:xfrm>
            <a:off x="628650" y="1467594"/>
            <a:ext cx="6179343" cy="2123658"/>
          </a:xfrm>
          <a:prstGeom prst="rect">
            <a:avLst/>
          </a:prstGeom>
          <a:noFill/>
        </p:spPr>
        <p:txBody>
          <a:bodyPr wrap="square" rtlCol="0">
            <a:spAutoFit/>
          </a:bodyPr>
          <a:lstStyle/>
          <a:p>
            <a:r>
              <a:rPr lang="en-US" sz="4400" b="1">
                <a:solidFill>
                  <a:schemeClr val="bg1"/>
                </a:solidFill>
                <a:latin typeface="Roboto Condensed" panose="020B0604020202020204" charset="0"/>
                <a:ea typeface="Roboto Condensed" panose="020B0604020202020204" charset="0"/>
              </a:rPr>
              <a:t>DỰ ĐOÁN SỐ LƯỢNG XE ĐẠP CHO THUÊ MỖI GIỜ TẠI SEOUL</a:t>
            </a:r>
          </a:p>
        </p:txBody>
      </p:sp>
      <p:sp>
        <p:nvSpPr>
          <p:cNvPr id="3" name="TextBox 2">
            <a:extLst>
              <a:ext uri="{FF2B5EF4-FFF2-40B4-BE49-F238E27FC236}">
                <a16:creationId xmlns:a16="http://schemas.microsoft.com/office/drawing/2014/main" id="{EDCFD123-E07C-4833-A67C-5FD1F31C542B}"/>
              </a:ext>
            </a:extLst>
          </p:cNvPr>
          <p:cNvSpPr txBox="1"/>
          <p:nvPr/>
        </p:nvSpPr>
        <p:spPr>
          <a:xfrm>
            <a:off x="628650" y="4107448"/>
            <a:ext cx="870769" cy="338554"/>
          </a:xfrm>
          <a:prstGeom prst="rect">
            <a:avLst/>
          </a:prstGeom>
          <a:noFill/>
        </p:spPr>
        <p:txBody>
          <a:bodyPr wrap="square" rtlCol="0">
            <a:spAutoFit/>
          </a:bodyPr>
          <a:lstStyle/>
          <a:p>
            <a:pPr lvl="1"/>
            <a:r>
              <a:rPr lang="en-US" sz="1600" b="1">
                <a:latin typeface="Roboto Condensed" panose="020B0604020202020204" charset="0"/>
                <a:ea typeface="Roboto Condensed" panose="020B0604020202020204" charset="0"/>
              </a:rPr>
              <a:t>Nhóm 7:</a:t>
            </a:r>
          </a:p>
        </p:txBody>
      </p:sp>
      <p:pic>
        <p:nvPicPr>
          <p:cNvPr id="5" name="Graphic 4" descr="User with solid fill">
            <a:extLst>
              <a:ext uri="{FF2B5EF4-FFF2-40B4-BE49-F238E27FC236}">
                <a16:creationId xmlns:a16="http://schemas.microsoft.com/office/drawing/2014/main" id="{D159ED22-5471-4B5D-AD3D-3CBEE07780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448" y="4366794"/>
            <a:ext cx="365760" cy="365760"/>
          </a:xfrm>
          <a:prstGeom prst="rect">
            <a:avLst/>
          </a:prstGeom>
        </p:spPr>
      </p:pic>
      <p:pic>
        <p:nvPicPr>
          <p:cNvPr id="7" name="Graphic 6" descr="User with solid fill">
            <a:extLst>
              <a:ext uri="{FF2B5EF4-FFF2-40B4-BE49-F238E27FC236}">
                <a16:creationId xmlns:a16="http://schemas.microsoft.com/office/drawing/2014/main" id="{1ECB44B9-5EA5-4A82-811A-70534A1C8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448" y="4663538"/>
            <a:ext cx="375046" cy="375046"/>
          </a:xfrm>
          <a:prstGeom prst="rect">
            <a:avLst/>
          </a:prstGeom>
        </p:spPr>
      </p:pic>
      <p:sp>
        <p:nvSpPr>
          <p:cNvPr id="8" name="TextBox 7">
            <a:extLst>
              <a:ext uri="{FF2B5EF4-FFF2-40B4-BE49-F238E27FC236}">
                <a16:creationId xmlns:a16="http://schemas.microsoft.com/office/drawing/2014/main" id="{0DA1D1F6-4D3E-47CA-8056-6F5E334E918F}"/>
              </a:ext>
            </a:extLst>
          </p:cNvPr>
          <p:cNvSpPr txBox="1"/>
          <p:nvPr/>
        </p:nvSpPr>
        <p:spPr>
          <a:xfrm>
            <a:off x="628650" y="4395785"/>
            <a:ext cx="2053590" cy="338554"/>
          </a:xfrm>
          <a:prstGeom prst="rect">
            <a:avLst/>
          </a:prstGeom>
          <a:noFill/>
        </p:spPr>
        <p:txBody>
          <a:bodyPr wrap="square" rtlCol="0">
            <a:spAutoFit/>
          </a:bodyPr>
          <a:lstStyle/>
          <a:p>
            <a:r>
              <a:rPr lang="en-US" sz="1600" b="1">
                <a:latin typeface="Roboto Condensed Light" panose="020B0604020202020204" charset="0"/>
                <a:ea typeface="Roboto Condensed Light" panose="020B0604020202020204" charset="0"/>
              </a:rPr>
              <a:t>Trần Nguyễn Anh Khoa</a:t>
            </a:r>
          </a:p>
        </p:txBody>
      </p:sp>
      <p:sp>
        <p:nvSpPr>
          <p:cNvPr id="9" name="TextBox 8">
            <a:extLst>
              <a:ext uri="{FF2B5EF4-FFF2-40B4-BE49-F238E27FC236}">
                <a16:creationId xmlns:a16="http://schemas.microsoft.com/office/drawing/2014/main" id="{2C8C1565-4903-4FD1-83CA-A408AD408497}"/>
              </a:ext>
            </a:extLst>
          </p:cNvPr>
          <p:cNvSpPr txBox="1"/>
          <p:nvPr/>
        </p:nvSpPr>
        <p:spPr>
          <a:xfrm>
            <a:off x="619364" y="4697172"/>
            <a:ext cx="1961276" cy="338554"/>
          </a:xfrm>
          <a:prstGeom prst="rect">
            <a:avLst/>
          </a:prstGeom>
          <a:noFill/>
        </p:spPr>
        <p:txBody>
          <a:bodyPr wrap="square" rtlCol="0">
            <a:spAutoFit/>
          </a:bodyPr>
          <a:lstStyle/>
          <a:p>
            <a:r>
              <a:rPr lang="en-US" sz="1600" b="1">
                <a:latin typeface="Roboto Condensed Light" panose="020B0604020202020204" charset="0"/>
                <a:ea typeface="Roboto Condensed Light" panose="020B0604020202020204" charset="0"/>
              </a:rPr>
              <a:t>Nguyễn Hoàng Huy</a:t>
            </a:r>
          </a:p>
        </p:txBody>
      </p:sp>
      <p:pic>
        <p:nvPicPr>
          <p:cNvPr id="11" name="Picture 10" descr="Icon&#10;&#10;Description automatically generated">
            <a:extLst>
              <a:ext uri="{FF2B5EF4-FFF2-40B4-BE49-F238E27FC236}">
                <a16:creationId xmlns:a16="http://schemas.microsoft.com/office/drawing/2014/main" id="{7C6D6453-2299-4ED7-8FC3-3F8819BF38DD}"/>
              </a:ext>
            </a:extLst>
          </p:cNvPr>
          <p:cNvPicPr>
            <a:picLocks noChangeAspect="1"/>
          </p:cNvPicPr>
          <p:nvPr/>
        </p:nvPicPr>
        <p:blipFill>
          <a:blip r:embed="rId5"/>
          <a:stretch>
            <a:fillRect/>
          </a:stretch>
        </p:blipFill>
        <p:spPr>
          <a:xfrm>
            <a:off x="7019925" y="2447925"/>
            <a:ext cx="1828800" cy="1828800"/>
          </a:xfrm>
          <a:prstGeom prst="rect">
            <a:avLst/>
          </a:prstGeom>
        </p:spPr>
      </p:pic>
      <p:pic>
        <p:nvPicPr>
          <p:cNvPr id="1026" name="Picture 2" descr="UIT - Đăng nhập">
            <a:extLst>
              <a:ext uri="{FF2B5EF4-FFF2-40B4-BE49-F238E27FC236}">
                <a16:creationId xmlns:a16="http://schemas.microsoft.com/office/drawing/2014/main" id="{A49F0506-E6C0-49CC-AD41-B97650B1BD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6383" y="179615"/>
            <a:ext cx="907084" cy="731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80828-B8B1-4A74-B318-3334EF796511}"/>
              </a:ext>
            </a:extLst>
          </p:cNvPr>
          <p:cNvSpPr>
            <a:spLocks noGrp="1"/>
          </p:cNvSpPr>
          <p:nvPr>
            <p:ph type="ctrTitle"/>
          </p:nvPr>
        </p:nvSpPr>
        <p:spPr>
          <a:xfrm>
            <a:off x="-54187" y="3393440"/>
            <a:ext cx="5547360" cy="1110826"/>
          </a:xfrm>
        </p:spPr>
        <p:txBody>
          <a:bodyPr/>
          <a:lstStyle/>
          <a:p>
            <a:pPr algn="ctr"/>
            <a:r>
              <a:rPr lang="en-US" sz="3200"/>
              <a:t>3. PHÂN TÍCH THĂM DÒ VÀ FEATURE ENGINEERING</a:t>
            </a:r>
          </a:p>
        </p:txBody>
      </p:sp>
      <p:sp>
        <p:nvSpPr>
          <p:cNvPr id="3" name="Slide Number Placeholder 2">
            <a:extLst>
              <a:ext uri="{FF2B5EF4-FFF2-40B4-BE49-F238E27FC236}">
                <a16:creationId xmlns:a16="http://schemas.microsoft.com/office/drawing/2014/main" id="{C80D8059-92FA-495C-B0C9-DF611DF5D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30372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3.1. BIẾN SỐ </a:t>
            </a:r>
          </a:p>
        </p:txBody>
      </p:sp>
      <p:sp>
        <p:nvSpPr>
          <p:cNvPr id="23" name="TextBox 22">
            <a:extLst>
              <a:ext uri="{FF2B5EF4-FFF2-40B4-BE49-F238E27FC236}">
                <a16:creationId xmlns:a16="http://schemas.microsoft.com/office/drawing/2014/main" id="{BB4D7BCE-98AA-40EA-843A-6FE768E6563B}"/>
              </a:ext>
            </a:extLst>
          </p:cNvPr>
          <p:cNvSpPr txBox="1"/>
          <p:nvPr/>
        </p:nvSpPr>
        <p:spPr>
          <a:xfrm>
            <a:off x="358880" y="1335953"/>
            <a:ext cx="8079113" cy="40011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Gồm 8 biến.</a:t>
            </a:r>
          </a:p>
        </p:txBody>
      </p:sp>
      <p:pic>
        <p:nvPicPr>
          <p:cNvPr id="7" name="Picture 6">
            <a:extLst>
              <a:ext uri="{FF2B5EF4-FFF2-40B4-BE49-F238E27FC236}">
                <a16:creationId xmlns:a16="http://schemas.microsoft.com/office/drawing/2014/main" id="{3D539D1E-69D1-4986-90D3-35958982B43C}"/>
              </a:ext>
            </a:extLst>
          </p:cNvPr>
          <p:cNvPicPr>
            <a:picLocks noChangeAspect="1"/>
          </p:cNvPicPr>
          <p:nvPr/>
        </p:nvPicPr>
        <p:blipFill>
          <a:blip r:embed="rId2"/>
          <a:stretch>
            <a:fillRect/>
          </a:stretch>
        </p:blipFill>
        <p:spPr>
          <a:xfrm>
            <a:off x="215988" y="1736063"/>
            <a:ext cx="8712024" cy="2743200"/>
          </a:xfrm>
          <a:prstGeom prst="rect">
            <a:avLst/>
          </a:prstGeom>
        </p:spPr>
      </p:pic>
    </p:spTree>
    <p:extLst>
      <p:ext uri="{BB962C8B-B14F-4D97-AF65-F5344CB8AC3E}">
        <p14:creationId xmlns:p14="http://schemas.microsoft.com/office/powerpoint/2010/main" val="3020166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3.1. BIẾN SỐ </a:t>
            </a:r>
          </a:p>
        </p:txBody>
      </p:sp>
      <p:pic>
        <p:nvPicPr>
          <p:cNvPr id="21" name="Picture 20">
            <a:extLst>
              <a:ext uri="{FF2B5EF4-FFF2-40B4-BE49-F238E27FC236}">
                <a16:creationId xmlns:a16="http://schemas.microsoft.com/office/drawing/2014/main" id="{D81F65F5-D843-416B-823A-D98615167688}"/>
              </a:ext>
            </a:extLst>
          </p:cNvPr>
          <p:cNvPicPr/>
          <p:nvPr/>
        </p:nvPicPr>
        <p:blipFill>
          <a:blip r:embed="rId2"/>
          <a:stretch>
            <a:fillRect/>
          </a:stretch>
        </p:blipFill>
        <p:spPr>
          <a:xfrm>
            <a:off x="1142999" y="1668780"/>
            <a:ext cx="6858000" cy="3474720"/>
          </a:xfrm>
          <a:prstGeom prst="rect">
            <a:avLst/>
          </a:prstGeom>
        </p:spPr>
      </p:pic>
      <p:sp>
        <p:nvSpPr>
          <p:cNvPr id="23" name="TextBox 22">
            <a:extLst>
              <a:ext uri="{FF2B5EF4-FFF2-40B4-BE49-F238E27FC236}">
                <a16:creationId xmlns:a16="http://schemas.microsoft.com/office/drawing/2014/main" id="{BB4D7BCE-98AA-40EA-843A-6FE768E6563B}"/>
              </a:ext>
            </a:extLst>
          </p:cNvPr>
          <p:cNvSpPr txBox="1"/>
          <p:nvPr/>
        </p:nvSpPr>
        <p:spPr>
          <a:xfrm>
            <a:off x="3705113" y="1314565"/>
            <a:ext cx="1733771" cy="400110"/>
          </a:xfrm>
          <a:prstGeom prst="rect">
            <a:avLst/>
          </a:prstGeom>
          <a:noFill/>
        </p:spPr>
        <p:txBody>
          <a:bodyPr wrap="square" rtlCol="0">
            <a:spAutoFit/>
          </a:bodyPr>
          <a:lstStyle/>
          <a:p>
            <a:pPr algn="ctr">
              <a:buClr>
                <a:schemeClr val="accent1"/>
              </a:buClr>
            </a:pPr>
            <a:r>
              <a:rPr lang="en-US" sz="2000" b="1">
                <a:latin typeface="Roboto Condensed Light" panose="020B0604020202020204" charset="0"/>
                <a:ea typeface="Roboto Condensed Light" panose="020B0604020202020204" charset="0"/>
              </a:rPr>
              <a:t>Histogram</a:t>
            </a:r>
          </a:p>
        </p:txBody>
      </p:sp>
    </p:spTree>
    <p:extLst>
      <p:ext uri="{BB962C8B-B14F-4D97-AF65-F5344CB8AC3E}">
        <p14:creationId xmlns:p14="http://schemas.microsoft.com/office/powerpoint/2010/main" val="1831007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3.1. BIẾN SỐ </a:t>
            </a:r>
          </a:p>
        </p:txBody>
      </p:sp>
      <p:sp>
        <p:nvSpPr>
          <p:cNvPr id="23" name="TextBox 22">
            <a:extLst>
              <a:ext uri="{FF2B5EF4-FFF2-40B4-BE49-F238E27FC236}">
                <a16:creationId xmlns:a16="http://schemas.microsoft.com/office/drawing/2014/main" id="{BB4D7BCE-98AA-40EA-843A-6FE768E6563B}"/>
              </a:ext>
            </a:extLst>
          </p:cNvPr>
          <p:cNvSpPr txBox="1"/>
          <p:nvPr/>
        </p:nvSpPr>
        <p:spPr>
          <a:xfrm>
            <a:off x="428193" y="3808324"/>
            <a:ext cx="8079113" cy="707886"/>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solidFill>
                  <a:srgbClr val="212121"/>
                </a:solidFill>
                <a:latin typeface="Roboto Condensed Light" panose="020B0604020202020204" charset="0"/>
                <a:ea typeface="Roboto Condensed Light" panose="020B0604020202020204" charset="0"/>
              </a:rPr>
              <a:t>C</a:t>
            </a:r>
            <a:r>
              <a:rPr lang="en-US" sz="2000" b="1">
                <a:solidFill>
                  <a:srgbClr val="212121"/>
                </a:solidFill>
                <a:effectLst/>
                <a:latin typeface="Roboto Condensed Light" panose="020B0604020202020204" charset="0"/>
                <a:ea typeface="Roboto Condensed Light" panose="020B0604020202020204" charset="0"/>
              </a:rPr>
              <a:t>ác biến </a:t>
            </a:r>
            <a:r>
              <a:rPr lang="en-US" sz="2000" b="1" i="1">
                <a:solidFill>
                  <a:srgbClr val="212121"/>
                </a:solidFill>
                <a:latin typeface="Roboto Condensed Light" panose="020B0604020202020204" charset="0"/>
                <a:ea typeface="Roboto Condensed Light" panose="020B0604020202020204" charset="0"/>
              </a:rPr>
              <a:t>T</a:t>
            </a:r>
            <a:r>
              <a:rPr lang="en-US" sz="2000" b="1" i="1">
                <a:solidFill>
                  <a:srgbClr val="212121"/>
                </a:solidFill>
                <a:effectLst/>
                <a:latin typeface="Roboto Condensed Light" panose="020B0604020202020204" charset="0"/>
                <a:ea typeface="Roboto Condensed Light" panose="020B0604020202020204" charset="0"/>
              </a:rPr>
              <a:t>emperature, Humidity, Dew point temperature </a:t>
            </a:r>
            <a:r>
              <a:rPr lang="en-US" sz="2000" b="1">
                <a:solidFill>
                  <a:srgbClr val="212121"/>
                </a:solidFill>
                <a:effectLst/>
                <a:latin typeface="Roboto Condensed Light" panose="020B0604020202020204" charset="0"/>
                <a:ea typeface="Roboto Condensed Light" panose="020B0604020202020204" charset="0"/>
              </a:rPr>
              <a:t>có dữ liệu phân phối khá cân đối, đây có thể là các biến quan trọng để phát triển mô hình. </a:t>
            </a:r>
            <a:endParaRPr lang="en-US" sz="2000" b="1">
              <a:latin typeface="Roboto Condensed Light" panose="020B0604020202020204" charset="0"/>
              <a:ea typeface="Roboto Condensed Light" panose="020B0604020202020204" charset="0"/>
            </a:endParaRPr>
          </a:p>
        </p:txBody>
      </p:sp>
      <p:pic>
        <p:nvPicPr>
          <p:cNvPr id="3" name="Picture 2" descr="Chart, histogram&#10;&#10;Description automatically generated">
            <a:extLst>
              <a:ext uri="{FF2B5EF4-FFF2-40B4-BE49-F238E27FC236}">
                <a16:creationId xmlns:a16="http://schemas.microsoft.com/office/drawing/2014/main" id="{9D9469A6-9DED-46E8-B733-CF3E4C0EC9F2}"/>
              </a:ext>
            </a:extLst>
          </p:cNvPr>
          <p:cNvPicPr>
            <a:picLocks noChangeAspect="1"/>
          </p:cNvPicPr>
          <p:nvPr/>
        </p:nvPicPr>
        <p:blipFill rotWithShape="1">
          <a:blip r:embed="rId2"/>
          <a:srcRect l="9477" t="10516" r="9430" b="3267"/>
          <a:stretch/>
        </p:blipFill>
        <p:spPr>
          <a:xfrm>
            <a:off x="780523" y="1584914"/>
            <a:ext cx="7582954" cy="2103120"/>
          </a:xfrm>
          <a:prstGeom prst="rect">
            <a:avLst/>
          </a:prstGeom>
        </p:spPr>
      </p:pic>
    </p:spTree>
    <p:extLst>
      <p:ext uri="{BB962C8B-B14F-4D97-AF65-F5344CB8AC3E}">
        <p14:creationId xmlns:p14="http://schemas.microsoft.com/office/powerpoint/2010/main" val="308974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3.1. BIẾN SỐ </a:t>
            </a:r>
          </a:p>
        </p:txBody>
      </p:sp>
      <p:pic>
        <p:nvPicPr>
          <p:cNvPr id="6" name="Picture 5" descr="Chart&#10;&#10;Description automatically generated">
            <a:extLst>
              <a:ext uri="{FF2B5EF4-FFF2-40B4-BE49-F238E27FC236}">
                <a16:creationId xmlns:a16="http://schemas.microsoft.com/office/drawing/2014/main" id="{293D0EA0-9717-424B-9F31-F6F459D97C64}"/>
              </a:ext>
            </a:extLst>
          </p:cNvPr>
          <p:cNvPicPr>
            <a:picLocks noChangeAspect="1"/>
          </p:cNvPicPr>
          <p:nvPr/>
        </p:nvPicPr>
        <p:blipFill rotWithShape="1">
          <a:blip r:embed="rId2"/>
          <a:srcRect l="933" t="10930" r="16104" b="2099"/>
          <a:stretch/>
        </p:blipFill>
        <p:spPr>
          <a:xfrm>
            <a:off x="1354666" y="1668780"/>
            <a:ext cx="5524365" cy="3474720"/>
          </a:xfrm>
          <a:prstGeom prst="rect">
            <a:avLst/>
          </a:prstGeom>
        </p:spPr>
      </p:pic>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3"/>
          <a:stretch>
            <a:fillRect/>
          </a:stretch>
        </p:blipFill>
        <p:spPr>
          <a:xfrm>
            <a:off x="8361700" y="2699926"/>
            <a:ext cx="461925" cy="1082134"/>
          </a:xfrm>
          <a:prstGeom prst="rect">
            <a:avLst/>
          </a:prstGeom>
        </p:spPr>
      </p:pic>
      <p:sp>
        <p:nvSpPr>
          <p:cNvPr id="13" name="TextBox 12">
            <a:extLst>
              <a:ext uri="{FF2B5EF4-FFF2-40B4-BE49-F238E27FC236}">
                <a16:creationId xmlns:a16="http://schemas.microsoft.com/office/drawing/2014/main" id="{19666D60-A05A-4F11-B6F6-9705DFDC678E}"/>
              </a:ext>
            </a:extLst>
          </p:cNvPr>
          <p:cNvSpPr txBox="1"/>
          <p:nvPr/>
        </p:nvSpPr>
        <p:spPr>
          <a:xfrm>
            <a:off x="3174394" y="1335953"/>
            <a:ext cx="1996660" cy="400110"/>
          </a:xfrm>
          <a:prstGeom prst="rect">
            <a:avLst/>
          </a:prstGeom>
          <a:noFill/>
        </p:spPr>
        <p:txBody>
          <a:bodyPr wrap="square" rtlCol="0">
            <a:spAutoFit/>
          </a:bodyPr>
          <a:lstStyle/>
          <a:p>
            <a:pPr algn="l">
              <a:buClr>
                <a:schemeClr val="accent1"/>
              </a:buClr>
            </a:pPr>
            <a:r>
              <a:rPr lang="en-US" sz="2000" b="1">
                <a:solidFill>
                  <a:srgbClr val="212121"/>
                </a:solidFill>
                <a:latin typeface="Roboto Condensed Light" panose="020B0604020202020204" charset="0"/>
                <a:ea typeface="Roboto Condensed Light" panose="020B0604020202020204" charset="0"/>
              </a:rPr>
              <a:t>Correlation matrix</a:t>
            </a:r>
            <a:endParaRPr lang="en-US" sz="2000" b="1">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2471177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3.1. BIẾN SỐ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pic>
        <p:nvPicPr>
          <p:cNvPr id="3" name="Picture 2">
            <a:extLst>
              <a:ext uri="{FF2B5EF4-FFF2-40B4-BE49-F238E27FC236}">
                <a16:creationId xmlns:a16="http://schemas.microsoft.com/office/drawing/2014/main" id="{3BE935EC-7F4D-4BF2-8384-FE29FE5A9705}"/>
              </a:ext>
            </a:extLst>
          </p:cNvPr>
          <p:cNvPicPr>
            <a:picLocks noChangeAspect="1"/>
          </p:cNvPicPr>
          <p:nvPr/>
        </p:nvPicPr>
        <p:blipFill>
          <a:blip r:embed="rId3"/>
          <a:stretch>
            <a:fillRect/>
          </a:stretch>
        </p:blipFill>
        <p:spPr>
          <a:xfrm>
            <a:off x="1752137" y="1427634"/>
            <a:ext cx="5639726" cy="3108960"/>
          </a:xfrm>
          <a:prstGeom prst="rect">
            <a:avLst/>
          </a:prstGeom>
        </p:spPr>
      </p:pic>
      <p:sp>
        <p:nvSpPr>
          <p:cNvPr id="7" name="Rectangle 6">
            <a:extLst>
              <a:ext uri="{FF2B5EF4-FFF2-40B4-BE49-F238E27FC236}">
                <a16:creationId xmlns:a16="http://schemas.microsoft.com/office/drawing/2014/main" id="{95B0CAD1-092E-4C76-A83C-714B9D974A33}"/>
              </a:ext>
            </a:extLst>
          </p:cNvPr>
          <p:cNvSpPr/>
          <p:nvPr/>
        </p:nvSpPr>
        <p:spPr>
          <a:xfrm>
            <a:off x="1998133" y="1733973"/>
            <a:ext cx="3122507" cy="6908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64B969-E113-4E18-A251-FB1DC3B48A8B}"/>
              </a:ext>
            </a:extLst>
          </p:cNvPr>
          <p:cNvSpPr/>
          <p:nvPr/>
        </p:nvSpPr>
        <p:spPr>
          <a:xfrm>
            <a:off x="1998133" y="2823094"/>
            <a:ext cx="3122507" cy="9589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2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sp>
        <p:nvSpPr>
          <p:cNvPr id="12" name="TextBox 11">
            <a:extLst>
              <a:ext uri="{FF2B5EF4-FFF2-40B4-BE49-F238E27FC236}">
                <a16:creationId xmlns:a16="http://schemas.microsoft.com/office/drawing/2014/main" id="{82C57956-411E-47E1-A194-766200F76DE8}"/>
              </a:ext>
            </a:extLst>
          </p:cNvPr>
          <p:cNvSpPr txBox="1"/>
          <p:nvPr/>
        </p:nvSpPr>
        <p:spPr>
          <a:xfrm>
            <a:off x="358880" y="1335953"/>
            <a:ext cx="8746520" cy="40011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Gồm 7 biến (</a:t>
            </a:r>
            <a:r>
              <a:rPr lang="en-US" sz="2000" b="1" i="1">
                <a:latin typeface="Roboto Condensed Light" panose="020B0604020202020204" charset="0"/>
                <a:ea typeface="Roboto Condensed Light" panose="020B0604020202020204" charset="0"/>
              </a:rPr>
              <a:t>Day of the week</a:t>
            </a:r>
            <a:r>
              <a:rPr lang="en-US" sz="2000" b="1">
                <a:latin typeface="Roboto Condensed Light" panose="020B0604020202020204" charset="0"/>
                <a:ea typeface="Roboto Condensed Light" panose="020B0604020202020204" charset="0"/>
              </a:rPr>
              <a:t>, </a:t>
            </a:r>
            <a:r>
              <a:rPr lang="en-US" sz="2000" b="1" i="1">
                <a:latin typeface="Roboto Condensed Light" panose="020B0604020202020204" charset="0"/>
                <a:ea typeface="Roboto Condensed Light" panose="020B0604020202020204" charset="0"/>
              </a:rPr>
              <a:t>Month</a:t>
            </a:r>
            <a:r>
              <a:rPr lang="en-US" sz="2000" b="1">
                <a:latin typeface="Roboto Condensed Light" panose="020B0604020202020204" charset="0"/>
                <a:ea typeface="Roboto Condensed Light" panose="020B0604020202020204" charset="0"/>
              </a:rPr>
              <a:t>, </a:t>
            </a:r>
            <a:r>
              <a:rPr lang="en-US" sz="2000" b="1" i="1">
                <a:latin typeface="Roboto Condensed Light" panose="020B0604020202020204" charset="0"/>
                <a:ea typeface="Roboto Condensed Light" panose="020B0604020202020204" charset="0"/>
              </a:rPr>
              <a:t>Week status </a:t>
            </a:r>
            <a:r>
              <a:rPr lang="en-US" sz="2000" b="1">
                <a:latin typeface="Roboto Condensed Light" panose="020B0604020202020204" charset="0"/>
                <a:ea typeface="Roboto Condensed Light" panose="020B0604020202020204" charset="0"/>
              </a:rPr>
              <a:t>được tạo từ </a:t>
            </a:r>
            <a:r>
              <a:rPr lang="en-US" sz="2000" b="1" i="1">
                <a:latin typeface="Roboto Condensed Light" panose="020B0604020202020204" charset="0"/>
                <a:ea typeface="Roboto Condensed Light" panose="020B0604020202020204" charset="0"/>
              </a:rPr>
              <a:t>Date, </a:t>
            </a:r>
            <a:r>
              <a:rPr lang="en-US" sz="2000" b="1">
                <a:latin typeface="Roboto Condensed Light" panose="020B0604020202020204" charset="0"/>
                <a:ea typeface="Roboto Condensed Light" panose="020B0604020202020204" charset="0"/>
              </a:rPr>
              <a:t>loại bỏ</a:t>
            </a:r>
            <a:r>
              <a:rPr lang="en-US" sz="2000" b="1" i="1">
                <a:latin typeface="Roboto Condensed Light" panose="020B0604020202020204" charset="0"/>
                <a:ea typeface="Roboto Condensed Light" panose="020B0604020202020204" charset="0"/>
              </a:rPr>
              <a:t> Date)</a:t>
            </a:r>
            <a:r>
              <a:rPr lang="en-US" sz="2000" b="1">
                <a:latin typeface="Roboto Condensed Light" panose="020B0604020202020204" charset="0"/>
                <a:ea typeface="Roboto Condensed Light" panose="020B0604020202020204" charset="0"/>
              </a:rPr>
              <a:t>. </a:t>
            </a:r>
          </a:p>
        </p:txBody>
      </p:sp>
      <p:pic>
        <p:nvPicPr>
          <p:cNvPr id="10" name="Picture 9">
            <a:extLst>
              <a:ext uri="{FF2B5EF4-FFF2-40B4-BE49-F238E27FC236}">
                <a16:creationId xmlns:a16="http://schemas.microsoft.com/office/drawing/2014/main" id="{DA088020-40F5-4FBD-81F6-61768E5D35C6}"/>
              </a:ext>
            </a:extLst>
          </p:cNvPr>
          <p:cNvPicPr>
            <a:picLocks noChangeAspect="1"/>
          </p:cNvPicPr>
          <p:nvPr/>
        </p:nvPicPr>
        <p:blipFill>
          <a:blip r:embed="rId3"/>
          <a:stretch>
            <a:fillRect/>
          </a:stretch>
        </p:blipFill>
        <p:spPr>
          <a:xfrm>
            <a:off x="544430" y="1743386"/>
            <a:ext cx="8375419" cy="2743200"/>
          </a:xfrm>
          <a:prstGeom prst="rect">
            <a:avLst/>
          </a:prstGeom>
        </p:spPr>
      </p:pic>
    </p:spTree>
    <p:extLst>
      <p:ext uri="{BB962C8B-B14F-4D97-AF65-F5344CB8AC3E}">
        <p14:creationId xmlns:p14="http://schemas.microsoft.com/office/powerpoint/2010/main" val="144078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pic>
        <p:nvPicPr>
          <p:cNvPr id="10" name="Picture 9">
            <a:extLst>
              <a:ext uri="{FF2B5EF4-FFF2-40B4-BE49-F238E27FC236}">
                <a16:creationId xmlns:a16="http://schemas.microsoft.com/office/drawing/2014/main" id="{0D63B3C1-4380-4827-8914-88B94BACE479}"/>
              </a:ext>
            </a:extLst>
          </p:cNvPr>
          <p:cNvPicPr/>
          <p:nvPr/>
        </p:nvPicPr>
        <p:blipFill>
          <a:blip r:embed="rId3"/>
          <a:stretch>
            <a:fillRect/>
          </a:stretch>
        </p:blipFill>
        <p:spPr>
          <a:xfrm>
            <a:off x="1600200" y="1407315"/>
            <a:ext cx="5943600" cy="2194560"/>
          </a:xfrm>
          <a:prstGeom prst="rect">
            <a:avLst/>
          </a:prstGeom>
        </p:spPr>
      </p:pic>
      <p:sp>
        <p:nvSpPr>
          <p:cNvPr id="7" name="TextBox 6">
            <a:extLst>
              <a:ext uri="{FF2B5EF4-FFF2-40B4-BE49-F238E27FC236}">
                <a16:creationId xmlns:a16="http://schemas.microsoft.com/office/drawing/2014/main" id="{9D501E65-E813-4581-A406-C7ECC913CD17}"/>
              </a:ext>
            </a:extLst>
          </p:cNvPr>
          <p:cNvSpPr txBox="1"/>
          <p:nvPr/>
        </p:nvSpPr>
        <p:spPr>
          <a:xfrm>
            <a:off x="233396" y="3748429"/>
            <a:ext cx="8998657" cy="1631216"/>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Thuê nhiều vào khung giờ 7-9h và 17-19h vì đây là giờ cao điểm trong ngày.</a:t>
            </a:r>
          </a:p>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Nhu cầu thuê xe khác nhau ở từng khung giờ trong ngày, điều đó cho thấy rằng thời gian (giờ) trong ngày ảnh hưởng lên số lượng xe được cho thuê.</a:t>
            </a:r>
          </a:p>
          <a:p>
            <a:pPr marL="342900" indent="-342900" algn="l">
              <a:buClr>
                <a:schemeClr val="accent1"/>
              </a:buClr>
              <a:buFont typeface="Wingdings" panose="05000000000000000000" pitchFamily="2" charset="2"/>
              <a:buChar char="Ø"/>
            </a:pPr>
            <a:r>
              <a:rPr lang="en-US" sz="2000" b="1">
                <a:latin typeface="Roboto Condensed Light" panose="020B0604020202020204" charset="0"/>
                <a:ea typeface="Roboto Condensed Light" panose="020B0604020202020204" charset="0"/>
              </a:rPr>
              <a:t>Chọn biến </a:t>
            </a:r>
            <a:r>
              <a:rPr lang="en-US" sz="2000" b="1" i="1">
                <a:latin typeface="Roboto Condensed Light" panose="020B0604020202020204" charset="0"/>
                <a:ea typeface="Roboto Condensed Light" panose="020B0604020202020204" charset="0"/>
              </a:rPr>
              <a:t>Hour </a:t>
            </a:r>
            <a:r>
              <a:rPr lang="en-US" sz="2000" b="1">
                <a:latin typeface="Roboto Condensed Light" panose="020B0604020202020204" charset="0"/>
                <a:ea typeface="Roboto Condensed Light" panose="020B0604020202020204" charset="0"/>
              </a:rPr>
              <a:t>phục vụ cho việc phát triển mô hình.</a:t>
            </a:r>
          </a:p>
          <a:p>
            <a:pPr marL="342900" indent="-342900" algn="l">
              <a:buClr>
                <a:schemeClr val="accent1"/>
              </a:buClr>
              <a:buFont typeface="Wingdings" panose="05000000000000000000" pitchFamily="2" charset="2"/>
              <a:buChar char="§"/>
            </a:pPr>
            <a:endParaRPr lang="en-US" sz="2000" b="1">
              <a:latin typeface="Roboto Condensed Light" panose="020B0604020202020204" charset="0"/>
              <a:ea typeface="Roboto Condensed Light" panose="020B0604020202020204" charset="0"/>
            </a:endParaRPr>
          </a:p>
        </p:txBody>
      </p:sp>
      <p:sp>
        <p:nvSpPr>
          <p:cNvPr id="12" name="TextBox 11">
            <a:extLst>
              <a:ext uri="{FF2B5EF4-FFF2-40B4-BE49-F238E27FC236}">
                <a16:creationId xmlns:a16="http://schemas.microsoft.com/office/drawing/2014/main" id="{330BF36C-6DD3-4CD5-B3DF-0F8C6FC6E3E1}"/>
              </a:ext>
            </a:extLst>
          </p:cNvPr>
          <p:cNvSpPr txBox="1"/>
          <p:nvPr/>
        </p:nvSpPr>
        <p:spPr>
          <a:xfrm>
            <a:off x="418091" y="1407315"/>
            <a:ext cx="728417" cy="400110"/>
          </a:xfrm>
          <a:prstGeom prst="rect">
            <a:avLst/>
          </a:prstGeom>
          <a:noFill/>
        </p:spPr>
        <p:txBody>
          <a:bodyPr wrap="square" rtlCol="0">
            <a:spAutoFit/>
          </a:bodyPr>
          <a:lstStyle/>
          <a:p>
            <a:pPr algn="l">
              <a:buClr>
                <a:schemeClr val="accent1"/>
              </a:buClr>
            </a:pPr>
            <a:r>
              <a:rPr lang="en-US" sz="2000" b="1">
                <a:latin typeface="Roboto Condensed Light" panose="020B0604020202020204" charset="0"/>
                <a:ea typeface="Roboto Condensed Light" panose="020B0604020202020204" charset="0"/>
              </a:rPr>
              <a:t>Hour</a:t>
            </a:r>
          </a:p>
        </p:txBody>
      </p:sp>
    </p:spTree>
    <p:extLst>
      <p:ext uri="{BB962C8B-B14F-4D97-AF65-F5344CB8AC3E}">
        <p14:creationId xmlns:p14="http://schemas.microsoft.com/office/powerpoint/2010/main" val="4292254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sp>
        <p:nvSpPr>
          <p:cNvPr id="7" name="TextBox 6">
            <a:extLst>
              <a:ext uri="{FF2B5EF4-FFF2-40B4-BE49-F238E27FC236}">
                <a16:creationId xmlns:a16="http://schemas.microsoft.com/office/drawing/2014/main" id="{9D501E65-E813-4581-A406-C7ECC913CD17}"/>
              </a:ext>
            </a:extLst>
          </p:cNvPr>
          <p:cNvSpPr txBox="1"/>
          <p:nvPr/>
        </p:nvSpPr>
        <p:spPr>
          <a:xfrm>
            <a:off x="145343" y="3698004"/>
            <a:ext cx="8998657" cy="1323439"/>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solidFill>
                  <a:srgbClr val="212121"/>
                </a:solidFill>
                <a:latin typeface="Roboto Condensed Light" panose="020B0604020202020204" charset="0"/>
                <a:ea typeface="Roboto Condensed Light" panose="020B0604020202020204" charset="0"/>
              </a:rPr>
              <a:t>T</a:t>
            </a:r>
            <a:r>
              <a:rPr lang="en-US" sz="2000" b="1">
                <a:solidFill>
                  <a:srgbClr val="212121"/>
                </a:solidFill>
                <a:effectLst/>
                <a:latin typeface="Roboto Condensed Light" panose="020B0604020202020204" charset="0"/>
                <a:ea typeface="Roboto Condensed Light" panose="020B0604020202020204" charset="0"/>
              </a:rPr>
              <a:t>háng 12, 1, 2 nhiệt độ hạ xuống thấp, cư dân hạn chế đi ra ngoài nên số lượng xe đạp được thuê cũng giảm, các tháng còn lại thời tiết ôn hòa, ấm hơn nên có số lượng xe thuê cao hơn và nhu cầu thuê cao nhất vào giai đoạn tháng 6, 7, 8. </a:t>
            </a:r>
            <a:endParaRPr lang="en-US" sz="2000" b="1">
              <a:latin typeface="Roboto Condensed Light" panose="020B0604020202020204" charset="0"/>
              <a:ea typeface="Roboto Condensed Light" panose="020B0604020202020204" charset="0"/>
            </a:endParaRPr>
          </a:p>
          <a:p>
            <a:pPr algn="l">
              <a:buClr>
                <a:schemeClr val="accent1"/>
              </a:buClr>
            </a:pPr>
            <a:endParaRPr lang="en-US" sz="2000" b="1">
              <a:latin typeface="Roboto Condensed Light" panose="020B0604020202020204" charset="0"/>
              <a:ea typeface="Roboto Condensed Light" panose="020B0604020202020204" charset="0"/>
            </a:endParaRPr>
          </a:p>
        </p:txBody>
      </p:sp>
      <p:pic>
        <p:nvPicPr>
          <p:cNvPr id="11" name="Picture 10">
            <a:extLst>
              <a:ext uri="{FF2B5EF4-FFF2-40B4-BE49-F238E27FC236}">
                <a16:creationId xmlns:a16="http://schemas.microsoft.com/office/drawing/2014/main" id="{F38D9DC0-59E7-4DB4-96BD-4A5BEE296E9D}"/>
              </a:ext>
            </a:extLst>
          </p:cNvPr>
          <p:cNvPicPr/>
          <p:nvPr/>
        </p:nvPicPr>
        <p:blipFill>
          <a:blip r:embed="rId3"/>
          <a:stretch>
            <a:fillRect/>
          </a:stretch>
        </p:blipFill>
        <p:spPr>
          <a:xfrm>
            <a:off x="1847903" y="1395071"/>
            <a:ext cx="5943600" cy="2194560"/>
          </a:xfrm>
          <a:prstGeom prst="rect">
            <a:avLst/>
          </a:prstGeom>
        </p:spPr>
      </p:pic>
      <p:sp>
        <p:nvSpPr>
          <p:cNvPr id="12" name="TextBox 11">
            <a:extLst>
              <a:ext uri="{FF2B5EF4-FFF2-40B4-BE49-F238E27FC236}">
                <a16:creationId xmlns:a16="http://schemas.microsoft.com/office/drawing/2014/main" id="{412C5C06-24E3-4B1E-AC8C-C97149C3F262}"/>
              </a:ext>
            </a:extLst>
          </p:cNvPr>
          <p:cNvSpPr txBox="1"/>
          <p:nvPr/>
        </p:nvSpPr>
        <p:spPr>
          <a:xfrm>
            <a:off x="418091" y="1407315"/>
            <a:ext cx="934406" cy="400110"/>
          </a:xfrm>
          <a:prstGeom prst="rect">
            <a:avLst/>
          </a:prstGeom>
          <a:noFill/>
        </p:spPr>
        <p:txBody>
          <a:bodyPr wrap="square" rtlCol="0">
            <a:spAutoFit/>
          </a:bodyPr>
          <a:lstStyle/>
          <a:p>
            <a:pPr algn="l">
              <a:buClr>
                <a:schemeClr val="accent1"/>
              </a:buClr>
            </a:pPr>
            <a:r>
              <a:rPr lang="en-US" sz="2000" b="1">
                <a:latin typeface="Roboto Condensed Light" panose="020B0604020202020204" charset="0"/>
                <a:ea typeface="Roboto Condensed Light" panose="020B0604020202020204" charset="0"/>
              </a:rPr>
              <a:t>Month</a:t>
            </a:r>
          </a:p>
        </p:txBody>
      </p:sp>
    </p:spTree>
    <p:extLst>
      <p:ext uri="{BB962C8B-B14F-4D97-AF65-F5344CB8AC3E}">
        <p14:creationId xmlns:p14="http://schemas.microsoft.com/office/powerpoint/2010/main" val="1958271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pic>
        <p:nvPicPr>
          <p:cNvPr id="10" name="Picture 9">
            <a:extLst>
              <a:ext uri="{FF2B5EF4-FFF2-40B4-BE49-F238E27FC236}">
                <a16:creationId xmlns:a16="http://schemas.microsoft.com/office/drawing/2014/main" id="{452182E1-0BBB-4F07-8A53-4EF628F0FE4E}"/>
              </a:ext>
            </a:extLst>
          </p:cNvPr>
          <p:cNvPicPr/>
          <p:nvPr/>
        </p:nvPicPr>
        <p:blipFill>
          <a:blip r:embed="rId3"/>
          <a:stretch>
            <a:fillRect/>
          </a:stretch>
        </p:blipFill>
        <p:spPr>
          <a:xfrm>
            <a:off x="1508760" y="1337310"/>
            <a:ext cx="6126480" cy="2468880"/>
          </a:xfrm>
          <a:prstGeom prst="rect">
            <a:avLst/>
          </a:prstGeom>
        </p:spPr>
      </p:pic>
      <p:sp>
        <p:nvSpPr>
          <p:cNvPr id="13" name="TextBox 12">
            <a:extLst>
              <a:ext uri="{FF2B5EF4-FFF2-40B4-BE49-F238E27FC236}">
                <a16:creationId xmlns:a16="http://schemas.microsoft.com/office/drawing/2014/main" id="{F86791A0-A08F-463B-B02D-6B33B3EA4EAD}"/>
              </a:ext>
            </a:extLst>
          </p:cNvPr>
          <p:cNvSpPr txBox="1"/>
          <p:nvPr/>
        </p:nvSpPr>
        <p:spPr>
          <a:xfrm>
            <a:off x="106743" y="3782060"/>
            <a:ext cx="8998657" cy="1631216"/>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K</a:t>
            </a:r>
            <a:r>
              <a:rPr lang="en-US" sz="2000" b="1">
                <a:effectLst/>
                <a:latin typeface="Roboto Condensed Light" panose="020B0604020202020204" charset="0"/>
                <a:ea typeface="Roboto Condensed Light" panose="020B0604020202020204" charset="0"/>
              </a:rPr>
              <a:t>hung giờ 7-9h và 17-19h có số lượng xe được thuê cao ở mỗi tháng vì đây là khoảng thời gian cao điểm và có thể thấy rằng các tháng khác nhau có trung bình số xe đạp cho thuê khác nhau. </a:t>
            </a:r>
            <a:r>
              <a:rPr lang="en-US" sz="2000" b="1">
                <a:latin typeface="Roboto Condensed Light" panose="020B0604020202020204" charset="0"/>
                <a:ea typeface="Roboto Condensed Light" panose="020B0604020202020204" charset="0"/>
              </a:rPr>
              <a:t>B</a:t>
            </a:r>
            <a:r>
              <a:rPr lang="en-US" sz="2000" b="1">
                <a:effectLst/>
                <a:latin typeface="Roboto Condensed Light" panose="020B0604020202020204" charset="0"/>
                <a:ea typeface="Roboto Condensed Light" panose="020B0604020202020204" charset="0"/>
              </a:rPr>
              <a:t>iến </a:t>
            </a:r>
            <a:r>
              <a:rPr lang="en-US" sz="2000" b="1" i="1">
                <a:latin typeface="Roboto Condensed Light" panose="020B0604020202020204" charset="0"/>
                <a:ea typeface="Roboto Condensed Light" panose="020B0604020202020204" charset="0"/>
              </a:rPr>
              <a:t>M</a:t>
            </a:r>
            <a:r>
              <a:rPr lang="en-US" sz="2000" b="1" i="1">
                <a:effectLst/>
                <a:latin typeface="Roboto Condensed Light" panose="020B0604020202020204" charset="0"/>
                <a:ea typeface="Roboto Condensed Light" panose="020B0604020202020204" charset="0"/>
              </a:rPr>
              <a:t>onth</a:t>
            </a:r>
            <a:r>
              <a:rPr lang="en-US" sz="2000" b="1">
                <a:effectLst/>
                <a:latin typeface="Roboto Condensed Light" panose="020B0604020202020204" charset="0"/>
                <a:ea typeface="Roboto Condensed Light" panose="020B0604020202020204" charset="0"/>
              </a:rPr>
              <a:t> </a:t>
            </a:r>
            <a:r>
              <a:rPr lang="en-US" sz="2000" b="1">
                <a:solidFill>
                  <a:srgbClr val="212121"/>
                </a:solidFill>
                <a:effectLst/>
                <a:latin typeface="Roboto Condensed Light" panose="020B0604020202020204" charset="0"/>
                <a:ea typeface="Roboto Condensed Light" panose="020B0604020202020204" charset="0"/>
              </a:rPr>
              <a:t>có ảnh hưởng đến biến mục tiêu.</a:t>
            </a:r>
          </a:p>
          <a:p>
            <a:pPr marL="342900" indent="-342900" algn="l">
              <a:buClr>
                <a:schemeClr val="accent1"/>
              </a:buClr>
              <a:buFont typeface="Wingdings" panose="05000000000000000000" pitchFamily="2" charset="2"/>
              <a:buChar char="Ø"/>
            </a:pPr>
            <a:r>
              <a:rPr lang="en-US" sz="2000" b="1">
                <a:latin typeface="Roboto Condensed Light" panose="020B0604020202020204" charset="0"/>
                <a:ea typeface="Roboto Condensed Light" panose="020B0604020202020204" charset="0"/>
              </a:rPr>
              <a:t>Chọn biến </a:t>
            </a:r>
            <a:r>
              <a:rPr lang="en-US" sz="2000" b="1" i="1">
                <a:latin typeface="Roboto Condensed Light" panose="020B0604020202020204" charset="0"/>
                <a:ea typeface="Roboto Condensed Light" panose="020B0604020202020204" charset="0"/>
              </a:rPr>
              <a:t>Month </a:t>
            </a:r>
            <a:r>
              <a:rPr lang="en-US" sz="2000" b="1">
                <a:latin typeface="Roboto Condensed Light" panose="020B0604020202020204" charset="0"/>
                <a:ea typeface="Roboto Condensed Light" panose="020B0604020202020204" charset="0"/>
              </a:rPr>
              <a:t>phục vụ cho việc phát triển mô hình.</a:t>
            </a:r>
          </a:p>
          <a:p>
            <a:pPr marL="342900" indent="-342900" algn="l">
              <a:buClr>
                <a:schemeClr val="accent1"/>
              </a:buClr>
              <a:buFont typeface="Wingdings" panose="05000000000000000000" pitchFamily="2" charset="2"/>
              <a:buChar char="§"/>
            </a:pPr>
            <a:endParaRPr lang="en-US" sz="2000" b="1">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3883691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44A7E2-8F03-42A4-AC2E-C153192064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6" name="TextBox 5">
            <a:extLst>
              <a:ext uri="{FF2B5EF4-FFF2-40B4-BE49-F238E27FC236}">
                <a16:creationId xmlns:a16="http://schemas.microsoft.com/office/drawing/2014/main" id="{A599FF45-6FD4-4CCB-A36C-58D35F83E8E6}"/>
              </a:ext>
            </a:extLst>
          </p:cNvPr>
          <p:cNvSpPr txBox="1"/>
          <p:nvPr/>
        </p:nvSpPr>
        <p:spPr>
          <a:xfrm>
            <a:off x="572403" y="706521"/>
            <a:ext cx="3650456" cy="523220"/>
          </a:xfrm>
          <a:prstGeom prst="rect">
            <a:avLst/>
          </a:prstGeom>
          <a:noFill/>
        </p:spPr>
        <p:txBody>
          <a:bodyPr wrap="square" rtlCol="0">
            <a:spAutoFit/>
          </a:bodyPr>
          <a:lstStyle/>
          <a:p>
            <a:r>
              <a:rPr lang="en-US" sz="2800" b="1">
                <a:solidFill>
                  <a:schemeClr val="accent1"/>
                </a:solidFill>
                <a:latin typeface="Roboto Condensed" panose="020B0604020202020204" charset="0"/>
                <a:ea typeface="Roboto Condensed" panose="020B0604020202020204" charset="0"/>
              </a:rPr>
              <a:t>NỘI DUNG</a:t>
            </a:r>
          </a:p>
        </p:txBody>
      </p:sp>
      <p:sp>
        <p:nvSpPr>
          <p:cNvPr id="9" name="Rectangle: Rounded Corners 8">
            <a:extLst>
              <a:ext uri="{FF2B5EF4-FFF2-40B4-BE49-F238E27FC236}">
                <a16:creationId xmlns:a16="http://schemas.microsoft.com/office/drawing/2014/main" id="{B69E2F68-318F-4D3E-AB8A-1CA0DD91DFE9}"/>
              </a:ext>
            </a:extLst>
          </p:cNvPr>
          <p:cNvSpPr/>
          <p:nvPr/>
        </p:nvSpPr>
        <p:spPr>
          <a:xfrm>
            <a:off x="572408" y="1289391"/>
            <a:ext cx="5692926" cy="373728"/>
          </a:xfrm>
          <a:prstGeom prst="roundRect">
            <a:avLst>
              <a:gd name="adj"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b="1">
                <a:solidFill>
                  <a:schemeClr val="accent1"/>
                </a:solidFill>
                <a:latin typeface="Roboto Condensed" panose="020B0604020202020204" charset="0"/>
                <a:ea typeface="Roboto Condensed" panose="020B0604020202020204" charset="0"/>
              </a:rPr>
              <a:t>1. GIỚI THIỆU BỘ DỮ LIỆU VÀ BÀI TOÁN ĐẶT RA</a:t>
            </a:r>
          </a:p>
        </p:txBody>
      </p:sp>
      <p:sp>
        <p:nvSpPr>
          <p:cNvPr id="17" name="Rectangle: Rounded Corners 16">
            <a:extLst>
              <a:ext uri="{FF2B5EF4-FFF2-40B4-BE49-F238E27FC236}">
                <a16:creationId xmlns:a16="http://schemas.microsoft.com/office/drawing/2014/main" id="{D5C5C7AE-5D37-432F-8841-8152477C6481}"/>
              </a:ext>
            </a:extLst>
          </p:cNvPr>
          <p:cNvSpPr/>
          <p:nvPr/>
        </p:nvSpPr>
        <p:spPr>
          <a:xfrm>
            <a:off x="572406" y="1733069"/>
            <a:ext cx="5692927" cy="373728"/>
          </a:xfrm>
          <a:prstGeom prst="roundRect">
            <a:avLst>
              <a:gd name="adj" fmla="val 50000"/>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b="1">
                <a:solidFill>
                  <a:schemeClr val="accent1"/>
                </a:solidFill>
                <a:latin typeface="Roboto Condensed" panose="020B0604020202020204" charset="0"/>
                <a:ea typeface="Roboto Condensed" panose="020B0604020202020204" charset="0"/>
              </a:rPr>
              <a:t>2. TIỀN XỬ LÝ DỮ LIỆU</a:t>
            </a:r>
          </a:p>
        </p:txBody>
      </p:sp>
      <p:sp>
        <p:nvSpPr>
          <p:cNvPr id="18" name="Rectangle: Rounded Corners 17">
            <a:extLst>
              <a:ext uri="{FF2B5EF4-FFF2-40B4-BE49-F238E27FC236}">
                <a16:creationId xmlns:a16="http://schemas.microsoft.com/office/drawing/2014/main" id="{CE0C7D5D-93E1-4D09-AD5E-958E1EFE9FB2}"/>
              </a:ext>
            </a:extLst>
          </p:cNvPr>
          <p:cNvSpPr/>
          <p:nvPr/>
        </p:nvSpPr>
        <p:spPr>
          <a:xfrm>
            <a:off x="572406" y="2178488"/>
            <a:ext cx="5692927" cy="373728"/>
          </a:xfrm>
          <a:prstGeom prst="roundRect">
            <a:avLst>
              <a:gd name="adj"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b="1">
                <a:solidFill>
                  <a:schemeClr val="accent1"/>
                </a:solidFill>
                <a:latin typeface="Roboto Condensed" panose="020B0604020202020204" charset="0"/>
                <a:ea typeface="Roboto Condensed" panose="020B0604020202020204" charset="0"/>
              </a:rPr>
              <a:t>3. PHÂN TÍCH THĂM DÒ VÀ FEATURE ENGINEERING</a:t>
            </a:r>
          </a:p>
        </p:txBody>
      </p:sp>
      <p:sp>
        <p:nvSpPr>
          <p:cNvPr id="19" name="Rectangle: Rounded Corners 18">
            <a:extLst>
              <a:ext uri="{FF2B5EF4-FFF2-40B4-BE49-F238E27FC236}">
                <a16:creationId xmlns:a16="http://schemas.microsoft.com/office/drawing/2014/main" id="{6E470D93-77C1-4E23-8F85-8957F1778BF8}"/>
              </a:ext>
            </a:extLst>
          </p:cNvPr>
          <p:cNvSpPr/>
          <p:nvPr/>
        </p:nvSpPr>
        <p:spPr>
          <a:xfrm>
            <a:off x="572406" y="2618489"/>
            <a:ext cx="5692928" cy="373728"/>
          </a:xfrm>
          <a:prstGeom prst="roundRect">
            <a:avLst>
              <a:gd name="adj" fmla="val 50000"/>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b="1">
                <a:solidFill>
                  <a:schemeClr val="accent1"/>
                </a:solidFill>
                <a:latin typeface="Roboto Condensed" panose="020B0604020202020204" charset="0"/>
                <a:ea typeface="Roboto Condensed" panose="020B0604020202020204" charset="0"/>
              </a:rPr>
              <a:t>4. PHÁT TRIỂN MÔ HÌNH</a:t>
            </a:r>
          </a:p>
        </p:txBody>
      </p:sp>
      <p:sp>
        <p:nvSpPr>
          <p:cNvPr id="20" name="Rectangle: Rounded Corners 19">
            <a:extLst>
              <a:ext uri="{FF2B5EF4-FFF2-40B4-BE49-F238E27FC236}">
                <a16:creationId xmlns:a16="http://schemas.microsoft.com/office/drawing/2014/main" id="{6B0B3A2F-E544-4967-B3D6-B210D56BF555}"/>
              </a:ext>
            </a:extLst>
          </p:cNvPr>
          <p:cNvSpPr/>
          <p:nvPr/>
        </p:nvSpPr>
        <p:spPr>
          <a:xfrm>
            <a:off x="572406" y="3055544"/>
            <a:ext cx="5692928" cy="373728"/>
          </a:xfrm>
          <a:prstGeom prst="roundRect">
            <a:avLst>
              <a:gd name="adj"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b="1">
                <a:solidFill>
                  <a:schemeClr val="accent1"/>
                </a:solidFill>
                <a:latin typeface="Roboto Condensed" panose="020B0604020202020204" charset="0"/>
                <a:ea typeface="Roboto Condensed" panose="020B0604020202020204" charset="0"/>
              </a:rPr>
              <a:t>5. SO SÁNH HIỆU SUẤT VÀ ĐÁNH GIÁ</a:t>
            </a:r>
          </a:p>
        </p:txBody>
      </p:sp>
      <p:sp>
        <p:nvSpPr>
          <p:cNvPr id="21" name="Rectangle: Rounded Corners 20">
            <a:extLst>
              <a:ext uri="{FF2B5EF4-FFF2-40B4-BE49-F238E27FC236}">
                <a16:creationId xmlns:a16="http://schemas.microsoft.com/office/drawing/2014/main" id="{A8D4A173-76C4-4FF2-B31D-B396BED4964C}"/>
              </a:ext>
            </a:extLst>
          </p:cNvPr>
          <p:cNvSpPr/>
          <p:nvPr/>
        </p:nvSpPr>
        <p:spPr>
          <a:xfrm>
            <a:off x="572404" y="3492599"/>
            <a:ext cx="5692927" cy="373728"/>
          </a:xfrm>
          <a:prstGeom prst="roundRect">
            <a:avLst>
              <a:gd name="adj" fmla="val 50000"/>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b="1">
                <a:solidFill>
                  <a:schemeClr val="accent1"/>
                </a:solidFill>
                <a:latin typeface="Roboto Condensed" panose="020B0604020202020204" charset="0"/>
                <a:ea typeface="Roboto Condensed" panose="020B0604020202020204" charset="0"/>
              </a:rPr>
              <a:t>6. TRIỂN KHAI MÔ HÌNH</a:t>
            </a:r>
          </a:p>
        </p:txBody>
      </p:sp>
      <p:sp>
        <p:nvSpPr>
          <p:cNvPr id="12" name="Rectangle: Rounded Corners 11">
            <a:extLst>
              <a:ext uri="{FF2B5EF4-FFF2-40B4-BE49-F238E27FC236}">
                <a16:creationId xmlns:a16="http://schemas.microsoft.com/office/drawing/2014/main" id="{38D62DF9-C9DF-43CC-99B3-3E438E34CE8F}"/>
              </a:ext>
            </a:extLst>
          </p:cNvPr>
          <p:cNvSpPr/>
          <p:nvPr/>
        </p:nvSpPr>
        <p:spPr>
          <a:xfrm>
            <a:off x="572404" y="3929654"/>
            <a:ext cx="5692928" cy="373728"/>
          </a:xfrm>
          <a:prstGeom prst="roundRect">
            <a:avLst>
              <a:gd name="adj"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2000" b="1">
                <a:solidFill>
                  <a:schemeClr val="accent1"/>
                </a:solidFill>
                <a:latin typeface="Roboto Condensed" panose="020B0604020202020204" charset="0"/>
                <a:ea typeface="Roboto Condensed" panose="020B0604020202020204" charset="0"/>
              </a:rPr>
              <a:t>7. KẾT QUẢ</a:t>
            </a:r>
          </a:p>
        </p:txBody>
      </p:sp>
    </p:spTree>
    <p:extLst>
      <p:ext uri="{BB962C8B-B14F-4D97-AF65-F5344CB8AC3E}">
        <p14:creationId xmlns:p14="http://schemas.microsoft.com/office/powerpoint/2010/main" val="363341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animBg="1"/>
      <p:bldP spid="19" grpId="0" animBg="1"/>
      <p:bldP spid="20" grpId="0" animBg="1"/>
      <p:bldP spid="2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sp>
        <p:nvSpPr>
          <p:cNvPr id="13" name="TextBox 12">
            <a:extLst>
              <a:ext uri="{FF2B5EF4-FFF2-40B4-BE49-F238E27FC236}">
                <a16:creationId xmlns:a16="http://schemas.microsoft.com/office/drawing/2014/main" id="{F86791A0-A08F-463B-B02D-6B33B3EA4EAD}"/>
              </a:ext>
            </a:extLst>
          </p:cNvPr>
          <p:cNvSpPr txBox="1"/>
          <p:nvPr/>
        </p:nvSpPr>
        <p:spPr>
          <a:xfrm>
            <a:off x="106743" y="3782060"/>
            <a:ext cx="8998657" cy="1015663"/>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solidFill>
                  <a:srgbClr val="212121"/>
                </a:solidFill>
                <a:latin typeface="Roboto Condensed Light" panose="020B0604020202020204" charset="0"/>
                <a:ea typeface="Roboto Condensed Light" panose="020B0604020202020204" charset="0"/>
              </a:rPr>
              <a:t>C</a:t>
            </a:r>
            <a:r>
              <a:rPr lang="en-US" sz="2000" b="1">
                <a:solidFill>
                  <a:srgbClr val="212121"/>
                </a:solidFill>
                <a:effectLst/>
                <a:latin typeface="Roboto Condensed Light" panose="020B0604020202020204" charset="0"/>
                <a:ea typeface="Roboto Condensed Light" panose="020B0604020202020204" charset="0"/>
              </a:rPr>
              <a:t>hênh lệch về số lượng xe đạp cho thuê giữa các mùa thể hiện rõ ràng nhất ở mùa đông (Winter) và mùa hè (Summer). Còn mùa xuân (Spring), mùa thu (Autumn) không cho thấy sự chênh lệch ở số xe được cho thuê một cách rõ rệt.</a:t>
            </a:r>
          </a:p>
        </p:txBody>
      </p:sp>
      <p:pic>
        <p:nvPicPr>
          <p:cNvPr id="11" name="Picture 10">
            <a:extLst>
              <a:ext uri="{FF2B5EF4-FFF2-40B4-BE49-F238E27FC236}">
                <a16:creationId xmlns:a16="http://schemas.microsoft.com/office/drawing/2014/main" id="{53B0C4D2-96AA-4E68-82CE-8AE629FDEFCD}"/>
              </a:ext>
            </a:extLst>
          </p:cNvPr>
          <p:cNvPicPr/>
          <p:nvPr/>
        </p:nvPicPr>
        <p:blipFill>
          <a:blip r:embed="rId3"/>
          <a:stretch>
            <a:fillRect/>
          </a:stretch>
        </p:blipFill>
        <p:spPr>
          <a:xfrm>
            <a:off x="1600200" y="1384646"/>
            <a:ext cx="5943600" cy="2194560"/>
          </a:xfrm>
          <a:prstGeom prst="rect">
            <a:avLst/>
          </a:prstGeom>
        </p:spPr>
      </p:pic>
      <p:sp>
        <p:nvSpPr>
          <p:cNvPr id="12" name="TextBox 11">
            <a:extLst>
              <a:ext uri="{FF2B5EF4-FFF2-40B4-BE49-F238E27FC236}">
                <a16:creationId xmlns:a16="http://schemas.microsoft.com/office/drawing/2014/main" id="{370810BE-0D05-46AD-A0FF-3673D3D135BC}"/>
              </a:ext>
            </a:extLst>
          </p:cNvPr>
          <p:cNvSpPr txBox="1"/>
          <p:nvPr/>
        </p:nvSpPr>
        <p:spPr>
          <a:xfrm>
            <a:off x="418090" y="1407315"/>
            <a:ext cx="1065269" cy="400110"/>
          </a:xfrm>
          <a:prstGeom prst="rect">
            <a:avLst/>
          </a:prstGeom>
          <a:noFill/>
        </p:spPr>
        <p:txBody>
          <a:bodyPr wrap="square" rtlCol="0">
            <a:spAutoFit/>
          </a:bodyPr>
          <a:lstStyle/>
          <a:p>
            <a:pPr algn="l">
              <a:buClr>
                <a:schemeClr val="accent1"/>
              </a:buClr>
            </a:pPr>
            <a:r>
              <a:rPr lang="en-US" sz="2000" b="1">
                <a:latin typeface="Roboto Condensed Light" panose="020B0604020202020204" charset="0"/>
                <a:ea typeface="Roboto Condensed Light" panose="020B0604020202020204" charset="0"/>
              </a:rPr>
              <a:t>Seasons</a:t>
            </a:r>
          </a:p>
        </p:txBody>
      </p:sp>
    </p:spTree>
    <p:extLst>
      <p:ext uri="{BB962C8B-B14F-4D97-AF65-F5344CB8AC3E}">
        <p14:creationId xmlns:p14="http://schemas.microsoft.com/office/powerpoint/2010/main" val="2757042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sp>
        <p:nvSpPr>
          <p:cNvPr id="13" name="TextBox 12">
            <a:extLst>
              <a:ext uri="{FF2B5EF4-FFF2-40B4-BE49-F238E27FC236}">
                <a16:creationId xmlns:a16="http://schemas.microsoft.com/office/drawing/2014/main" id="{F86791A0-A08F-463B-B02D-6B33B3EA4EAD}"/>
              </a:ext>
            </a:extLst>
          </p:cNvPr>
          <p:cNvSpPr txBox="1"/>
          <p:nvPr/>
        </p:nvSpPr>
        <p:spPr>
          <a:xfrm>
            <a:off x="106743" y="3782060"/>
            <a:ext cx="8998657" cy="1631216"/>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effectLst/>
                <a:latin typeface="Roboto Condensed Light" panose="020B0604020202020204" charset="0"/>
                <a:ea typeface="Roboto Condensed Light" panose="020B0604020202020204" charset="0"/>
              </a:rPr>
              <a:t>Khung giờ từ 7h-9h, 17h-19h có số lượng xe thuê cao nhất ở mỗi mùa vì đây là khoảng thời gian cao điểm. Các mùa khác nhau với những đặc điểm thời tiết riêng sẽ dẫn đến số lượng xe cho thuê ở mỗi mùa khác nhau</a:t>
            </a:r>
            <a:r>
              <a:rPr lang="en-US" sz="2000" b="1">
                <a:solidFill>
                  <a:srgbClr val="212121"/>
                </a:solidFill>
                <a:effectLst/>
                <a:latin typeface="Roboto Condensed Light" panose="020B0604020202020204" charset="0"/>
                <a:ea typeface="Roboto Condensed Light" panose="020B0604020202020204" charset="0"/>
              </a:rPr>
              <a:t>.</a:t>
            </a:r>
          </a:p>
          <a:p>
            <a:pPr marL="342900" indent="-342900" algn="l">
              <a:buClr>
                <a:schemeClr val="accent1"/>
              </a:buClr>
              <a:buFont typeface="Wingdings" panose="05000000000000000000" pitchFamily="2" charset="2"/>
              <a:buChar char="Ø"/>
            </a:pPr>
            <a:r>
              <a:rPr lang="en-US" sz="2000" b="1">
                <a:latin typeface="Roboto Condensed Light" panose="020B0604020202020204" charset="0"/>
                <a:ea typeface="Roboto Condensed Light" panose="020B0604020202020204" charset="0"/>
              </a:rPr>
              <a:t>Chọn biến </a:t>
            </a:r>
            <a:r>
              <a:rPr lang="en-US" sz="2000" b="1" i="1">
                <a:latin typeface="Roboto Condensed Light" panose="020B0604020202020204" charset="0"/>
                <a:ea typeface="Roboto Condensed Light" panose="020B0604020202020204" charset="0"/>
              </a:rPr>
              <a:t>Seasons </a:t>
            </a:r>
            <a:r>
              <a:rPr lang="en-US" sz="2000" b="1">
                <a:latin typeface="Roboto Condensed Light" panose="020B0604020202020204" charset="0"/>
                <a:ea typeface="Roboto Condensed Light" panose="020B0604020202020204" charset="0"/>
              </a:rPr>
              <a:t>phục vụ cho việc phát triển mô hình.</a:t>
            </a:r>
          </a:p>
          <a:p>
            <a:pPr marL="342900" indent="-342900" algn="l">
              <a:buClr>
                <a:schemeClr val="accent1"/>
              </a:buClr>
              <a:buFont typeface="Wingdings" panose="05000000000000000000" pitchFamily="2" charset="2"/>
              <a:buChar char="§"/>
            </a:pPr>
            <a:endParaRPr lang="en-US" sz="2000" b="1">
              <a:latin typeface="Roboto Condensed Light" panose="020B0604020202020204" charset="0"/>
              <a:ea typeface="Roboto Condensed Light" panose="020B0604020202020204" charset="0"/>
            </a:endParaRPr>
          </a:p>
        </p:txBody>
      </p:sp>
      <p:pic>
        <p:nvPicPr>
          <p:cNvPr id="10" name="Picture 9">
            <a:extLst>
              <a:ext uri="{FF2B5EF4-FFF2-40B4-BE49-F238E27FC236}">
                <a16:creationId xmlns:a16="http://schemas.microsoft.com/office/drawing/2014/main" id="{4BEA447C-BF1D-45C8-BB95-653230956EAB}"/>
              </a:ext>
            </a:extLst>
          </p:cNvPr>
          <p:cNvPicPr/>
          <p:nvPr/>
        </p:nvPicPr>
        <p:blipFill>
          <a:blip r:embed="rId3"/>
          <a:stretch>
            <a:fillRect/>
          </a:stretch>
        </p:blipFill>
        <p:spPr>
          <a:xfrm>
            <a:off x="1542831" y="1361440"/>
            <a:ext cx="6126480" cy="2468880"/>
          </a:xfrm>
          <a:prstGeom prst="rect">
            <a:avLst/>
          </a:prstGeom>
        </p:spPr>
      </p:pic>
    </p:spTree>
    <p:extLst>
      <p:ext uri="{BB962C8B-B14F-4D97-AF65-F5344CB8AC3E}">
        <p14:creationId xmlns:p14="http://schemas.microsoft.com/office/powerpoint/2010/main" val="3955373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sp>
        <p:nvSpPr>
          <p:cNvPr id="13" name="TextBox 12">
            <a:extLst>
              <a:ext uri="{FF2B5EF4-FFF2-40B4-BE49-F238E27FC236}">
                <a16:creationId xmlns:a16="http://schemas.microsoft.com/office/drawing/2014/main" id="{F86791A0-A08F-463B-B02D-6B33B3EA4EAD}"/>
              </a:ext>
            </a:extLst>
          </p:cNvPr>
          <p:cNvSpPr txBox="1"/>
          <p:nvPr/>
        </p:nvSpPr>
        <p:spPr>
          <a:xfrm>
            <a:off x="72671" y="1438487"/>
            <a:ext cx="8998657" cy="1323439"/>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solidFill>
                  <a:srgbClr val="212121"/>
                </a:solidFill>
                <a:latin typeface="Roboto Condensed Light" panose="020B0604020202020204" charset="0"/>
                <a:ea typeface="Roboto Condensed Light" panose="020B0604020202020204" charset="0"/>
              </a:rPr>
              <a:t>T</a:t>
            </a:r>
            <a:r>
              <a:rPr lang="en-US" sz="2000" b="1">
                <a:solidFill>
                  <a:srgbClr val="212121"/>
                </a:solidFill>
                <a:effectLst/>
                <a:latin typeface="Roboto Condensed Light" panose="020B0604020202020204" charset="0"/>
                <a:ea typeface="Roboto Condensed Light" panose="020B0604020202020204" charset="0"/>
              </a:rPr>
              <a:t>iến hành phân tích ANOVA để xem sự tương quan (correlation) giữa các nhóm trong biến </a:t>
            </a:r>
            <a:r>
              <a:rPr lang="en-US" sz="2000" b="1" i="1">
                <a:solidFill>
                  <a:srgbClr val="212121"/>
                </a:solidFill>
                <a:effectLst/>
                <a:latin typeface="Roboto Condensed Light" panose="020B0604020202020204" charset="0"/>
                <a:ea typeface="Roboto Condensed Light" panose="020B0604020202020204" charset="0"/>
              </a:rPr>
              <a:t>Seasons</a:t>
            </a:r>
            <a:r>
              <a:rPr lang="en-US" sz="2000" b="1">
                <a:solidFill>
                  <a:srgbClr val="212121"/>
                </a:solidFill>
                <a:effectLst/>
                <a:latin typeface="Roboto Condensed Light" panose="020B0604020202020204" charset="0"/>
                <a:ea typeface="Roboto Condensed Light" panose="020B0604020202020204" charset="0"/>
              </a:rPr>
              <a:t> so với biến mục tiêu </a:t>
            </a:r>
            <a:r>
              <a:rPr lang="en-US" sz="2000" b="1" i="1">
                <a:solidFill>
                  <a:srgbClr val="212121"/>
                </a:solidFill>
                <a:effectLst/>
                <a:latin typeface="Roboto Condensed Light" panose="020B0604020202020204" charset="0"/>
                <a:ea typeface="Roboto Condensed Light" panose="020B0604020202020204" charset="0"/>
              </a:rPr>
              <a:t>Rented bike count</a:t>
            </a:r>
            <a:r>
              <a:rPr lang="en-US" sz="2000" b="1">
                <a:solidFill>
                  <a:srgbClr val="212121"/>
                </a:solidFill>
                <a:effectLst/>
                <a:latin typeface="Roboto Condensed Light" panose="020B0604020202020204" charset="0"/>
                <a:ea typeface="Roboto Condensed Light" panose="020B0604020202020204" charset="0"/>
              </a:rPr>
              <a:t>.</a:t>
            </a:r>
          </a:p>
          <a:p>
            <a:pPr marL="342900" indent="-342900" algn="l">
              <a:buClr>
                <a:schemeClr val="accent1"/>
              </a:buClr>
              <a:buFont typeface="Wingdings" panose="05000000000000000000" pitchFamily="2" charset="2"/>
              <a:buChar char="§"/>
            </a:pPr>
            <a:r>
              <a:rPr lang="en-US" sz="2000" b="1">
                <a:solidFill>
                  <a:srgbClr val="212121"/>
                </a:solidFill>
                <a:latin typeface="Roboto Condensed Light" panose="020B0604020202020204" charset="0"/>
                <a:ea typeface="Roboto Condensed Light" panose="020B0604020202020204" charset="0"/>
              </a:rPr>
              <a:t>G</a:t>
            </a:r>
            <a:r>
              <a:rPr lang="en-US" sz="2000" b="1">
                <a:solidFill>
                  <a:srgbClr val="212121"/>
                </a:solidFill>
                <a:effectLst/>
                <a:latin typeface="Roboto Condensed Light" panose="020B0604020202020204" charset="0"/>
                <a:ea typeface="Roboto Condensed Light" panose="020B0604020202020204" charset="0"/>
              </a:rPr>
              <a:t>iữ lại nhóm có correlation cao nhất để mã hóa (encode) chúng thành biến phục vụ cho việc phát triển mô hình.</a:t>
            </a:r>
            <a:endParaRPr lang="en-US" sz="2000" b="1">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311204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pic>
        <p:nvPicPr>
          <p:cNvPr id="11" name="Picture 10">
            <a:extLst>
              <a:ext uri="{FF2B5EF4-FFF2-40B4-BE49-F238E27FC236}">
                <a16:creationId xmlns:a16="http://schemas.microsoft.com/office/drawing/2014/main" id="{42C78893-9C4B-4444-BED4-D39F7EF39AF9}"/>
              </a:ext>
            </a:extLst>
          </p:cNvPr>
          <p:cNvPicPr/>
          <p:nvPr/>
        </p:nvPicPr>
        <p:blipFill>
          <a:blip r:embed="rId3"/>
          <a:stretch>
            <a:fillRect/>
          </a:stretch>
        </p:blipFill>
        <p:spPr>
          <a:xfrm>
            <a:off x="1825799" y="1354820"/>
            <a:ext cx="5492400" cy="3281680"/>
          </a:xfrm>
          <a:prstGeom prst="rect">
            <a:avLst/>
          </a:prstGeom>
        </p:spPr>
      </p:pic>
      <p:sp>
        <p:nvSpPr>
          <p:cNvPr id="2" name="Rectangle 1">
            <a:extLst>
              <a:ext uri="{FF2B5EF4-FFF2-40B4-BE49-F238E27FC236}">
                <a16:creationId xmlns:a16="http://schemas.microsoft.com/office/drawing/2014/main" id="{B7CED7B2-07AC-4BF6-B33B-C5AD17477FF5}"/>
              </a:ext>
            </a:extLst>
          </p:cNvPr>
          <p:cNvSpPr/>
          <p:nvPr/>
        </p:nvSpPr>
        <p:spPr>
          <a:xfrm>
            <a:off x="2099733" y="1584960"/>
            <a:ext cx="5218466" cy="284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88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pic>
        <p:nvPicPr>
          <p:cNvPr id="6" name="Picture 5">
            <a:extLst>
              <a:ext uri="{FF2B5EF4-FFF2-40B4-BE49-F238E27FC236}">
                <a16:creationId xmlns:a16="http://schemas.microsoft.com/office/drawing/2014/main" id="{B37D0C3A-8823-4914-B6BD-88ABB54CBF2E}"/>
              </a:ext>
            </a:extLst>
          </p:cNvPr>
          <p:cNvPicPr>
            <a:picLocks noChangeAspect="1"/>
          </p:cNvPicPr>
          <p:nvPr/>
        </p:nvPicPr>
        <p:blipFill>
          <a:blip r:embed="rId3"/>
          <a:stretch>
            <a:fillRect/>
          </a:stretch>
        </p:blipFill>
        <p:spPr>
          <a:xfrm>
            <a:off x="1600200" y="1365219"/>
            <a:ext cx="5943600" cy="2246501"/>
          </a:xfrm>
          <a:prstGeom prst="rect">
            <a:avLst/>
          </a:prstGeom>
        </p:spPr>
      </p:pic>
      <p:sp>
        <p:nvSpPr>
          <p:cNvPr id="12" name="TextBox 11">
            <a:extLst>
              <a:ext uri="{FF2B5EF4-FFF2-40B4-BE49-F238E27FC236}">
                <a16:creationId xmlns:a16="http://schemas.microsoft.com/office/drawing/2014/main" id="{B698C77B-6279-4283-B4CE-70C5B55AE57C}"/>
              </a:ext>
            </a:extLst>
          </p:cNvPr>
          <p:cNvSpPr txBox="1"/>
          <p:nvPr/>
        </p:nvSpPr>
        <p:spPr>
          <a:xfrm>
            <a:off x="145343" y="3694533"/>
            <a:ext cx="8998657" cy="1323439"/>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solidFill>
                  <a:srgbClr val="212121"/>
                </a:solidFill>
                <a:latin typeface="Roboto Condensed Light" panose="020B0604020202020204" charset="0"/>
                <a:ea typeface="Roboto Condensed Light" panose="020B0604020202020204" charset="0"/>
              </a:rPr>
              <a:t>G</a:t>
            </a:r>
            <a:r>
              <a:rPr lang="en-US" sz="2000" b="1">
                <a:solidFill>
                  <a:srgbClr val="212121"/>
                </a:solidFill>
                <a:effectLst/>
                <a:latin typeface="Roboto Condensed Light" panose="020B0604020202020204" charset="0"/>
                <a:ea typeface="Roboto Condensed Light" panose="020B0604020202020204" charset="0"/>
              </a:rPr>
              <a:t>iá trị </a:t>
            </a:r>
            <a:r>
              <a:rPr lang="en-US" sz="2000" b="1" i="1">
                <a:solidFill>
                  <a:srgbClr val="212121"/>
                </a:solidFill>
                <a:effectLst/>
                <a:latin typeface="Roboto Condensed Light" panose="020B0604020202020204" charset="0"/>
                <a:ea typeface="Roboto Condensed Light" panose="020B0604020202020204" charset="0"/>
              </a:rPr>
              <a:t>Yes</a:t>
            </a:r>
            <a:r>
              <a:rPr lang="en-US" sz="2000" b="1">
                <a:solidFill>
                  <a:srgbClr val="212121"/>
                </a:solidFill>
                <a:effectLst/>
                <a:latin typeface="Roboto Condensed Light" panose="020B0604020202020204" charset="0"/>
                <a:ea typeface="Roboto Condensed Light" panose="020B0604020202020204" charset="0"/>
              </a:rPr>
              <a:t>, </a:t>
            </a:r>
            <a:r>
              <a:rPr lang="en-US" sz="2000" b="1" i="1">
                <a:solidFill>
                  <a:srgbClr val="212121"/>
                </a:solidFill>
                <a:effectLst/>
                <a:latin typeface="Roboto Condensed Light" panose="020B0604020202020204" charset="0"/>
                <a:ea typeface="Roboto Condensed Light" panose="020B0604020202020204" charset="0"/>
              </a:rPr>
              <a:t>No</a:t>
            </a:r>
            <a:r>
              <a:rPr lang="en-US" sz="2000" b="1">
                <a:solidFill>
                  <a:srgbClr val="212121"/>
                </a:solidFill>
                <a:effectLst/>
                <a:latin typeface="Roboto Condensed Light" panose="020B0604020202020204" charset="0"/>
                <a:ea typeface="Roboto Condensed Light" panose="020B0604020202020204" charset="0"/>
              </a:rPr>
              <a:t> ở biến </a:t>
            </a:r>
            <a:r>
              <a:rPr lang="en-US" sz="2000" b="1" i="1">
                <a:solidFill>
                  <a:srgbClr val="212121"/>
                </a:solidFill>
                <a:effectLst/>
                <a:latin typeface="Roboto Condensed Light" panose="020B0604020202020204" charset="0"/>
                <a:ea typeface="Roboto Condensed Light" panose="020B0604020202020204" charset="0"/>
              </a:rPr>
              <a:t>Functioning day </a:t>
            </a:r>
            <a:r>
              <a:rPr lang="en-US" sz="2000" b="1">
                <a:solidFill>
                  <a:srgbClr val="212121"/>
                </a:solidFill>
                <a:effectLst/>
                <a:latin typeface="Roboto Condensed Light" panose="020B0604020202020204" charset="0"/>
                <a:ea typeface="Roboto Condensed Light" panose="020B0604020202020204" charset="0"/>
              </a:rPr>
              <a:t>tạo ra sự phân hóa rõ rệt ở số lượng xe được thuê. </a:t>
            </a:r>
          </a:p>
          <a:p>
            <a:pPr marL="342900" indent="-342900" algn="l">
              <a:buClr>
                <a:schemeClr val="accent1"/>
              </a:buClr>
              <a:buFont typeface="Wingdings" panose="05000000000000000000" pitchFamily="2" charset="2"/>
              <a:buChar char="§"/>
            </a:pPr>
            <a:r>
              <a:rPr lang="en-US" sz="2000" b="1">
                <a:solidFill>
                  <a:srgbClr val="212121"/>
                </a:solidFill>
                <a:latin typeface="Roboto Condensed Light" panose="020B0604020202020204" charset="0"/>
                <a:ea typeface="Roboto Condensed Light" panose="020B0604020202020204" charset="0"/>
              </a:rPr>
              <a:t>B</a:t>
            </a:r>
            <a:r>
              <a:rPr lang="en-US" sz="2000" b="1">
                <a:solidFill>
                  <a:srgbClr val="212121"/>
                </a:solidFill>
                <a:effectLst/>
                <a:latin typeface="Roboto Condensed Light" panose="020B0604020202020204" charset="0"/>
                <a:ea typeface="Roboto Condensed Light" panose="020B0604020202020204" charset="0"/>
              </a:rPr>
              <a:t>iến </a:t>
            </a:r>
            <a:r>
              <a:rPr lang="en-US" sz="2000" b="1" i="1">
                <a:solidFill>
                  <a:srgbClr val="212121"/>
                </a:solidFill>
                <a:effectLst/>
                <a:latin typeface="Roboto Condensed Light" panose="020B0604020202020204" charset="0"/>
                <a:ea typeface="Roboto Condensed Light" panose="020B0604020202020204" charset="0"/>
              </a:rPr>
              <a:t>Functioning day</a:t>
            </a:r>
            <a:r>
              <a:rPr lang="en-US" sz="2000" b="1">
                <a:solidFill>
                  <a:srgbClr val="212121"/>
                </a:solidFill>
                <a:effectLst/>
                <a:latin typeface="Roboto Condensed Light" panose="020B0604020202020204" charset="0"/>
                <a:ea typeface="Roboto Condensed Light" panose="020B0604020202020204" charset="0"/>
              </a:rPr>
              <a:t> có ảnh hưởng đến biến mục tiêu</a:t>
            </a:r>
            <a:r>
              <a:rPr lang="en-US" sz="2000" b="1">
                <a:solidFill>
                  <a:srgbClr val="212121"/>
                </a:solidFill>
                <a:latin typeface="Roboto Condensed Light" panose="020B0604020202020204" charset="0"/>
                <a:ea typeface="Roboto Condensed Light" panose="020B0604020202020204" charset="0"/>
              </a:rPr>
              <a:t>.</a:t>
            </a:r>
          </a:p>
          <a:p>
            <a:pPr marL="342900" indent="-342900" algn="l">
              <a:buClr>
                <a:schemeClr val="accent1"/>
              </a:buClr>
              <a:buFont typeface="Wingdings" panose="05000000000000000000" pitchFamily="2" charset="2"/>
              <a:buChar char="Ø"/>
            </a:pPr>
            <a:r>
              <a:rPr lang="en-US" sz="2000" b="1">
                <a:solidFill>
                  <a:srgbClr val="212121"/>
                </a:solidFill>
                <a:effectLst/>
                <a:latin typeface="Roboto Condensed Light" panose="020B0604020202020204" charset="0"/>
                <a:ea typeface="Roboto Condensed Light" panose="020B0604020202020204" charset="0"/>
              </a:rPr>
              <a:t>Chọn biến </a:t>
            </a:r>
            <a:r>
              <a:rPr lang="en-US" sz="2000" b="1" i="1">
                <a:solidFill>
                  <a:srgbClr val="212121"/>
                </a:solidFill>
                <a:effectLst/>
                <a:latin typeface="Roboto Condensed Light" panose="020B0604020202020204" charset="0"/>
                <a:ea typeface="Roboto Condensed Light" panose="020B0604020202020204" charset="0"/>
              </a:rPr>
              <a:t>Functioning day </a:t>
            </a:r>
            <a:r>
              <a:rPr lang="en-US" sz="2000" b="1">
                <a:solidFill>
                  <a:srgbClr val="212121"/>
                </a:solidFill>
                <a:latin typeface="Roboto Condensed Light" panose="020B0604020202020204" charset="0"/>
                <a:ea typeface="Roboto Condensed Light" panose="020B0604020202020204" charset="0"/>
              </a:rPr>
              <a:t>để phát triển mô hình.</a:t>
            </a:r>
            <a:endParaRPr lang="en-US" sz="2000" b="1">
              <a:solidFill>
                <a:srgbClr val="212121"/>
              </a:solidFill>
              <a:effectLst/>
              <a:latin typeface="Roboto Condensed Light" panose="020B0604020202020204" charset="0"/>
              <a:ea typeface="Roboto Condensed Light" panose="020B0604020202020204" charset="0"/>
            </a:endParaRPr>
          </a:p>
        </p:txBody>
      </p:sp>
      <p:sp>
        <p:nvSpPr>
          <p:cNvPr id="13" name="TextBox 12">
            <a:extLst>
              <a:ext uri="{FF2B5EF4-FFF2-40B4-BE49-F238E27FC236}">
                <a16:creationId xmlns:a16="http://schemas.microsoft.com/office/drawing/2014/main" id="{1D968496-F915-42F2-A3C9-EB5A5B502B43}"/>
              </a:ext>
            </a:extLst>
          </p:cNvPr>
          <p:cNvSpPr txBox="1"/>
          <p:nvPr/>
        </p:nvSpPr>
        <p:spPr>
          <a:xfrm>
            <a:off x="418090" y="1407315"/>
            <a:ext cx="1065269" cy="400110"/>
          </a:xfrm>
          <a:prstGeom prst="rect">
            <a:avLst/>
          </a:prstGeom>
          <a:noFill/>
        </p:spPr>
        <p:txBody>
          <a:bodyPr wrap="square" rtlCol="0">
            <a:spAutoFit/>
          </a:bodyPr>
          <a:lstStyle/>
          <a:p>
            <a:pPr algn="l">
              <a:buClr>
                <a:schemeClr val="accent1"/>
              </a:buClr>
            </a:pPr>
            <a:r>
              <a:rPr lang="en-US" sz="2000" b="1">
                <a:latin typeface="Roboto Condensed Light" panose="020B0604020202020204" charset="0"/>
                <a:ea typeface="Roboto Condensed Light" panose="020B0604020202020204" charset="0"/>
              </a:rPr>
              <a:t>Func day</a:t>
            </a:r>
          </a:p>
        </p:txBody>
      </p:sp>
    </p:spTree>
    <p:extLst>
      <p:ext uri="{BB962C8B-B14F-4D97-AF65-F5344CB8AC3E}">
        <p14:creationId xmlns:p14="http://schemas.microsoft.com/office/powerpoint/2010/main" val="2737735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sp>
        <p:nvSpPr>
          <p:cNvPr id="12" name="TextBox 11">
            <a:extLst>
              <a:ext uri="{FF2B5EF4-FFF2-40B4-BE49-F238E27FC236}">
                <a16:creationId xmlns:a16="http://schemas.microsoft.com/office/drawing/2014/main" id="{B698C77B-6279-4283-B4CE-70C5B55AE57C}"/>
              </a:ext>
            </a:extLst>
          </p:cNvPr>
          <p:cNvSpPr txBox="1"/>
          <p:nvPr/>
        </p:nvSpPr>
        <p:spPr>
          <a:xfrm>
            <a:off x="145343" y="3855611"/>
            <a:ext cx="8998657" cy="1015663"/>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C</a:t>
            </a:r>
            <a:r>
              <a:rPr lang="en-US" sz="2000" b="1">
                <a:effectLst/>
                <a:latin typeface="Roboto Condensed Light" panose="020B0604020202020204" charset="0"/>
                <a:ea typeface="Roboto Condensed Light" panose="020B0604020202020204" charset="0"/>
              </a:rPr>
              <a:t>ác biến </a:t>
            </a:r>
            <a:r>
              <a:rPr lang="en-US" sz="2000" b="1" i="1">
                <a:solidFill>
                  <a:srgbClr val="212121"/>
                </a:solidFill>
                <a:latin typeface="Roboto Condensed Light" panose="020B0604020202020204" charset="0"/>
                <a:ea typeface="Roboto Condensed Light" panose="020B0604020202020204" charset="0"/>
              </a:rPr>
              <a:t>D</a:t>
            </a:r>
            <a:r>
              <a:rPr lang="en-US" sz="2000" b="1" i="1">
                <a:solidFill>
                  <a:srgbClr val="212121"/>
                </a:solidFill>
                <a:effectLst/>
                <a:latin typeface="Roboto Condensed Light" panose="020B0604020202020204" charset="0"/>
                <a:ea typeface="Roboto Condensed Light" panose="020B0604020202020204" charset="0"/>
              </a:rPr>
              <a:t>ay of the week, Week status, Holiday</a:t>
            </a:r>
            <a:r>
              <a:rPr lang="en-US" sz="2000" b="1">
                <a:solidFill>
                  <a:srgbClr val="212121"/>
                </a:solidFill>
                <a:effectLst/>
                <a:latin typeface="Roboto Condensed Light" panose="020B0604020202020204" charset="0"/>
                <a:ea typeface="Roboto Condensed Light" panose="020B0604020202020204" charset="0"/>
              </a:rPr>
              <a:t> có sự phân hóa về số xe được thuê ở từng giá trị gần như tương đồng nhau. </a:t>
            </a:r>
          </a:p>
          <a:p>
            <a:pPr marL="342900" indent="-342900" algn="l">
              <a:buClr>
                <a:schemeClr val="accent1"/>
              </a:buClr>
              <a:buFont typeface="Wingdings" panose="05000000000000000000" pitchFamily="2" charset="2"/>
              <a:buChar char="Ø"/>
            </a:pPr>
            <a:r>
              <a:rPr lang="en-US" sz="2000" b="1">
                <a:solidFill>
                  <a:srgbClr val="212121"/>
                </a:solidFill>
                <a:latin typeface="Roboto Condensed Light" panose="020B0604020202020204" charset="0"/>
                <a:ea typeface="Roboto Condensed Light" panose="020B0604020202020204" charset="0"/>
              </a:rPr>
              <a:t>K</a:t>
            </a:r>
            <a:r>
              <a:rPr lang="en-US" sz="2000" b="1">
                <a:solidFill>
                  <a:srgbClr val="212121"/>
                </a:solidFill>
                <a:effectLst/>
                <a:latin typeface="Roboto Condensed Light" panose="020B0604020202020204" charset="0"/>
                <a:ea typeface="Roboto Condensed Light" panose="020B0604020202020204" charset="0"/>
              </a:rPr>
              <a:t>hông chọn các biến này để phát triển mô hình.</a:t>
            </a:r>
          </a:p>
        </p:txBody>
      </p:sp>
      <p:pic>
        <p:nvPicPr>
          <p:cNvPr id="14" name="Picture 13" descr="Chart, box and whisker chart&#10;&#10;Description automatically generated">
            <a:extLst>
              <a:ext uri="{FF2B5EF4-FFF2-40B4-BE49-F238E27FC236}">
                <a16:creationId xmlns:a16="http://schemas.microsoft.com/office/drawing/2014/main" id="{0172F23B-858D-43D9-8737-BBEB63D77BCD}"/>
              </a:ext>
            </a:extLst>
          </p:cNvPr>
          <p:cNvPicPr>
            <a:picLocks noChangeAspect="1"/>
          </p:cNvPicPr>
          <p:nvPr/>
        </p:nvPicPr>
        <p:blipFill rotWithShape="1">
          <a:blip r:embed="rId3"/>
          <a:srcRect l="9260" t="4693" r="9555" b="4573"/>
          <a:stretch/>
        </p:blipFill>
        <p:spPr>
          <a:xfrm>
            <a:off x="153886" y="1349956"/>
            <a:ext cx="8836227" cy="2468880"/>
          </a:xfrm>
          <a:prstGeom prst="rect">
            <a:avLst/>
          </a:prstGeom>
        </p:spPr>
      </p:pic>
    </p:spTree>
    <p:extLst>
      <p:ext uri="{BB962C8B-B14F-4D97-AF65-F5344CB8AC3E}">
        <p14:creationId xmlns:p14="http://schemas.microsoft.com/office/powerpoint/2010/main" val="3573017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3.2. BIẾN PHÂN LOẠI </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pic>
        <p:nvPicPr>
          <p:cNvPr id="10" name="Picture 9">
            <a:extLst>
              <a:ext uri="{FF2B5EF4-FFF2-40B4-BE49-F238E27FC236}">
                <a16:creationId xmlns:a16="http://schemas.microsoft.com/office/drawing/2014/main" id="{1C80A73D-15CE-4D4A-9365-67B876440BB0}"/>
              </a:ext>
            </a:extLst>
          </p:cNvPr>
          <p:cNvPicPr>
            <a:picLocks noChangeAspect="1"/>
          </p:cNvPicPr>
          <p:nvPr/>
        </p:nvPicPr>
        <p:blipFill>
          <a:blip r:embed="rId3"/>
          <a:stretch>
            <a:fillRect/>
          </a:stretch>
        </p:blipFill>
        <p:spPr>
          <a:xfrm>
            <a:off x="244700" y="1536008"/>
            <a:ext cx="8654600" cy="2834640"/>
          </a:xfrm>
          <a:prstGeom prst="rect">
            <a:avLst/>
          </a:prstGeom>
        </p:spPr>
      </p:pic>
      <p:sp>
        <p:nvSpPr>
          <p:cNvPr id="11" name="Rectangle 10">
            <a:extLst>
              <a:ext uri="{FF2B5EF4-FFF2-40B4-BE49-F238E27FC236}">
                <a16:creationId xmlns:a16="http://schemas.microsoft.com/office/drawing/2014/main" id="{020184AE-153E-438A-91D9-8DCF10CE56E6}"/>
              </a:ext>
            </a:extLst>
          </p:cNvPr>
          <p:cNvSpPr/>
          <p:nvPr/>
        </p:nvSpPr>
        <p:spPr>
          <a:xfrm>
            <a:off x="269240" y="2004060"/>
            <a:ext cx="1355725" cy="567690"/>
          </a:xfrm>
          <a:prstGeom prst="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19EB8C-78D5-4CE2-AF93-99CCCAD24877}"/>
              </a:ext>
            </a:extLst>
          </p:cNvPr>
          <p:cNvSpPr/>
          <p:nvPr/>
        </p:nvSpPr>
        <p:spPr>
          <a:xfrm>
            <a:off x="269240" y="2827020"/>
            <a:ext cx="1355725" cy="276859"/>
          </a:xfrm>
          <a:prstGeom prst="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3A545AF-FEB4-4057-865A-AEBBC83B1BEA}"/>
              </a:ext>
            </a:extLst>
          </p:cNvPr>
          <p:cNvSpPr/>
          <p:nvPr/>
        </p:nvSpPr>
        <p:spPr>
          <a:xfrm>
            <a:off x="269240" y="3802380"/>
            <a:ext cx="1355725" cy="275154"/>
          </a:xfrm>
          <a:prstGeom prst="rect">
            <a:avLst/>
          </a:prstGeom>
          <a:noFill/>
          <a:ln w="3810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3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3.3. MÃ HOÁ CÁC BIẾN PHÂN LOẠI</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pic>
        <p:nvPicPr>
          <p:cNvPr id="13" name="Picture 12">
            <a:extLst>
              <a:ext uri="{FF2B5EF4-FFF2-40B4-BE49-F238E27FC236}">
                <a16:creationId xmlns:a16="http://schemas.microsoft.com/office/drawing/2014/main" id="{C2AF0C8B-1BD4-4D1A-880E-03A0AACBAB24}"/>
              </a:ext>
            </a:extLst>
          </p:cNvPr>
          <p:cNvPicPr/>
          <p:nvPr/>
        </p:nvPicPr>
        <p:blipFill>
          <a:blip r:embed="rId3"/>
          <a:stretch>
            <a:fillRect/>
          </a:stretch>
        </p:blipFill>
        <p:spPr>
          <a:xfrm>
            <a:off x="1617979" y="1634396"/>
            <a:ext cx="822960" cy="1188720"/>
          </a:xfrm>
          <a:prstGeom prst="rect">
            <a:avLst/>
          </a:prstGeom>
        </p:spPr>
      </p:pic>
      <p:cxnSp>
        <p:nvCxnSpPr>
          <p:cNvPr id="14" name="Straight Arrow Connector 13">
            <a:extLst>
              <a:ext uri="{FF2B5EF4-FFF2-40B4-BE49-F238E27FC236}">
                <a16:creationId xmlns:a16="http://schemas.microsoft.com/office/drawing/2014/main" id="{004C1874-244A-4E5D-8B1B-AF1B0F61EC54}"/>
              </a:ext>
            </a:extLst>
          </p:cNvPr>
          <p:cNvCxnSpPr/>
          <p:nvPr/>
        </p:nvCxnSpPr>
        <p:spPr>
          <a:xfrm flipV="1">
            <a:off x="2498099" y="2230672"/>
            <a:ext cx="2103120" cy="63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31C3F15-CEA6-4BF2-A7BE-B251B6FC25F7}"/>
              </a:ext>
            </a:extLst>
          </p:cNvPr>
          <p:cNvPicPr/>
          <p:nvPr/>
        </p:nvPicPr>
        <p:blipFill>
          <a:blip r:embed="rId4"/>
          <a:stretch>
            <a:fillRect/>
          </a:stretch>
        </p:blipFill>
        <p:spPr>
          <a:xfrm>
            <a:off x="4627899" y="1634396"/>
            <a:ext cx="1005840" cy="1188720"/>
          </a:xfrm>
          <a:prstGeom prst="rect">
            <a:avLst/>
          </a:prstGeom>
        </p:spPr>
      </p:pic>
      <p:pic>
        <p:nvPicPr>
          <p:cNvPr id="16" name="Picture 15">
            <a:extLst>
              <a:ext uri="{FF2B5EF4-FFF2-40B4-BE49-F238E27FC236}">
                <a16:creationId xmlns:a16="http://schemas.microsoft.com/office/drawing/2014/main" id="{43A24270-A3E2-4EF9-88FF-A64BEA9AFCC4}"/>
              </a:ext>
            </a:extLst>
          </p:cNvPr>
          <p:cNvPicPr/>
          <p:nvPr/>
        </p:nvPicPr>
        <p:blipFill>
          <a:blip r:embed="rId5"/>
          <a:stretch>
            <a:fillRect/>
          </a:stretch>
        </p:blipFill>
        <p:spPr>
          <a:xfrm>
            <a:off x="1730691" y="3306180"/>
            <a:ext cx="548640" cy="1737360"/>
          </a:xfrm>
          <a:prstGeom prst="rect">
            <a:avLst/>
          </a:prstGeom>
        </p:spPr>
      </p:pic>
      <p:cxnSp>
        <p:nvCxnSpPr>
          <p:cNvPr id="17" name="Straight Arrow Connector 16">
            <a:extLst>
              <a:ext uri="{FF2B5EF4-FFF2-40B4-BE49-F238E27FC236}">
                <a16:creationId xmlns:a16="http://schemas.microsoft.com/office/drawing/2014/main" id="{E2EEB83A-C3B6-4B62-92A2-99B534AEE525}"/>
              </a:ext>
            </a:extLst>
          </p:cNvPr>
          <p:cNvCxnSpPr/>
          <p:nvPr/>
        </p:nvCxnSpPr>
        <p:spPr>
          <a:xfrm>
            <a:off x="2343618" y="4207086"/>
            <a:ext cx="1188720" cy="76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7217593-4524-4D21-B69B-9631FDC914A6}"/>
              </a:ext>
            </a:extLst>
          </p:cNvPr>
          <p:cNvPicPr/>
          <p:nvPr/>
        </p:nvPicPr>
        <p:blipFill>
          <a:blip r:embed="rId6"/>
          <a:stretch>
            <a:fillRect/>
          </a:stretch>
        </p:blipFill>
        <p:spPr>
          <a:xfrm>
            <a:off x="3563489" y="3306180"/>
            <a:ext cx="3383280" cy="1737360"/>
          </a:xfrm>
          <a:prstGeom prst="rect">
            <a:avLst/>
          </a:prstGeom>
        </p:spPr>
      </p:pic>
      <p:sp>
        <p:nvSpPr>
          <p:cNvPr id="23" name="TextBox 22">
            <a:extLst>
              <a:ext uri="{FF2B5EF4-FFF2-40B4-BE49-F238E27FC236}">
                <a16:creationId xmlns:a16="http://schemas.microsoft.com/office/drawing/2014/main" id="{4BB9A83E-9B56-42B0-8886-AF0FBC2D7DA1}"/>
              </a:ext>
            </a:extLst>
          </p:cNvPr>
          <p:cNvSpPr txBox="1"/>
          <p:nvPr/>
        </p:nvSpPr>
        <p:spPr>
          <a:xfrm>
            <a:off x="208117" y="2028701"/>
            <a:ext cx="1065269" cy="400110"/>
          </a:xfrm>
          <a:prstGeom prst="rect">
            <a:avLst/>
          </a:prstGeom>
          <a:noFill/>
        </p:spPr>
        <p:txBody>
          <a:bodyPr wrap="square" rtlCol="0">
            <a:spAutoFit/>
          </a:bodyPr>
          <a:lstStyle/>
          <a:p>
            <a:pPr algn="l">
              <a:buClr>
                <a:schemeClr val="accent1"/>
              </a:buClr>
            </a:pPr>
            <a:r>
              <a:rPr lang="en-US" sz="2000" b="1">
                <a:latin typeface="Roboto Condensed Light" panose="020B0604020202020204" charset="0"/>
                <a:ea typeface="Roboto Condensed Light" panose="020B0604020202020204" charset="0"/>
              </a:rPr>
              <a:t>Func day</a:t>
            </a:r>
          </a:p>
        </p:txBody>
      </p:sp>
      <p:sp>
        <p:nvSpPr>
          <p:cNvPr id="24" name="TextBox 23">
            <a:extLst>
              <a:ext uri="{FF2B5EF4-FFF2-40B4-BE49-F238E27FC236}">
                <a16:creationId xmlns:a16="http://schemas.microsoft.com/office/drawing/2014/main" id="{B4CA8EEF-3F88-4528-BA4F-4CB4BA714915}"/>
              </a:ext>
            </a:extLst>
          </p:cNvPr>
          <p:cNvSpPr txBox="1"/>
          <p:nvPr/>
        </p:nvSpPr>
        <p:spPr>
          <a:xfrm>
            <a:off x="208117" y="4007031"/>
            <a:ext cx="1065269" cy="400110"/>
          </a:xfrm>
          <a:prstGeom prst="rect">
            <a:avLst/>
          </a:prstGeom>
          <a:noFill/>
        </p:spPr>
        <p:txBody>
          <a:bodyPr wrap="square" rtlCol="0">
            <a:spAutoFit/>
          </a:bodyPr>
          <a:lstStyle/>
          <a:p>
            <a:pPr algn="l">
              <a:buClr>
                <a:schemeClr val="accent1"/>
              </a:buClr>
            </a:pPr>
            <a:r>
              <a:rPr lang="en-US" sz="2000" b="1">
                <a:latin typeface="Roboto Condensed Light" panose="020B0604020202020204" charset="0"/>
                <a:ea typeface="Roboto Condensed Light" panose="020B0604020202020204" charset="0"/>
              </a:rPr>
              <a:t>Seasons</a:t>
            </a:r>
          </a:p>
        </p:txBody>
      </p:sp>
      <p:sp>
        <p:nvSpPr>
          <p:cNvPr id="25" name="Rectangle 24">
            <a:extLst>
              <a:ext uri="{FF2B5EF4-FFF2-40B4-BE49-F238E27FC236}">
                <a16:creationId xmlns:a16="http://schemas.microsoft.com/office/drawing/2014/main" id="{3AD5CC48-810F-494D-B911-63AB114F5A91}"/>
              </a:ext>
            </a:extLst>
          </p:cNvPr>
          <p:cNvSpPr/>
          <p:nvPr/>
        </p:nvSpPr>
        <p:spPr>
          <a:xfrm>
            <a:off x="5255129" y="3303323"/>
            <a:ext cx="1691640" cy="17373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86273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3. PHÂN TÍCH THĂM DÒ VÀ FEATURE ENGINEERING</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3.4. BỘ DỮ LIỆU PHỤC VỤ CHO VIỆC PHÁT TRIỂN MÔ HÌNH</a:t>
            </a:r>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61700" y="2699926"/>
            <a:ext cx="461925" cy="1082134"/>
          </a:xfrm>
          <a:prstGeom prst="rect">
            <a:avLst/>
          </a:prstGeom>
        </p:spPr>
      </p:pic>
      <p:pic>
        <p:nvPicPr>
          <p:cNvPr id="1026" name="Picture 2">
            <a:extLst>
              <a:ext uri="{FF2B5EF4-FFF2-40B4-BE49-F238E27FC236}">
                <a16:creationId xmlns:a16="http://schemas.microsoft.com/office/drawing/2014/main" id="{14E4F55E-B231-43E1-A953-6005E309C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8098"/>
            <a:ext cx="9144000" cy="329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215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80828-B8B1-4A74-B318-3334EF796511}"/>
              </a:ext>
            </a:extLst>
          </p:cNvPr>
          <p:cNvSpPr>
            <a:spLocks noGrp="1"/>
          </p:cNvSpPr>
          <p:nvPr>
            <p:ph type="ctrTitle"/>
          </p:nvPr>
        </p:nvSpPr>
        <p:spPr>
          <a:xfrm>
            <a:off x="-135467" y="3149600"/>
            <a:ext cx="5547360" cy="1110826"/>
          </a:xfrm>
        </p:spPr>
        <p:txBody>
          <a:bodyPr/>
          <a:lstStyle/>
          <a:p>
            <a:pPr algn="ctr"/>
            <a:r>
              <a:rPr lang="en-US" sz="3200"/>
              <a:t>4. PHÁT TRIỂN MÔ HÌNH</a:t>
            </a:r>
          </a:p>
        </p:txBody>
      </p:sp>
      <p:sp>
        <p:nvSpPr>
          <p:cNvPr id="3" name="Slide Number Placeholder 2">
            <a:extLst>
              <a:ext uri="{FF2B5EF4-FFF2-40B4-BE49-F238E27FC236}">
                <a16:creationId xmlns:a16="http://schemas.microsoft.com/office/drawing/2014/main" id="{C80D8059-92FA-495C-B0C9-DF611DF5D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07807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80828-B8B1-4A74-B318-3334EF796511}"/>
              </a:ext>
            </a:extLst>
          </p:cNvPr>
          <p:cNvSpPr>
            <a:spLocks noGrp="1"/>
          </p:cNvSpPr>
          <p:nvPr>
            <p:ph type="ctrTitle"/>
          </p:nvPr>
        </p:nvSpPr>
        <p:spPr>
          <a:xfrm>
            <a:off x="-514773" y="2720763"/>
            <a:ext cx="6468533" cy="1835574"/>
          </a:xfrm>
        </p:spPr>
        <p:txBody>
          <a:bodyPr/>
          <a:lstStyle/>
          <a:p>
            <a:pPr algn="ctr"/>
            <a:r>
              <a:rPr lang="en-US" sz="3200"/>
              <a:t>1. GIỚI THIỆU BỘ DỮ LIỆU VÀ</a:t>
            </a:r>
            <a:br>
              <a:rPr lang="en-US" sz="3200"/>
            </a:br>
            <a:r>
              <a:rPr lang="en-US" sz="3200"/>
              <a:t> BÀI TOÁN ĐẶT RA</a:t>
            </a:r>
          </a:p>
        </p:txBody>
      </p:sp>
      <p:sp>
        <p:nvSpPr>
          <p:cNvPr id="3" name="Slide Number Placeholder 2">
            <a:extLst>
              <a:ext uri="{FF2B5EF4-FFF2-40B4-BE49-F238E27FC236}">
                <a16:creationId xmlns:a16="http://schemas.microsoft.com/office/drawing/2014/main" id="{C80D8059-92FA-495C-B0C9-DF611DF5D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615388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4. PHÁT TRIỂN MÔ HÌNH</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00741" y="1541623"/>
            <a:ext cx="692040" cy="1082134"/>
          </a:xfrm>
          <a:prstGeom prst="rect">
            <a:avLst/>
          </a:prstGeom>
        </p:spPr>
      </p:pic>
      <p:pic>
        <p:nvPicPr>
          <p:cNvPr id="11" name="Picture 10">
            <a:extLst>
              <a:ext uri="{FF2B5EF4-FFF2-40B4-BE49-F238E27FC236}">
                <a16:creationId xmlns:a16="http://schemas.microsoft.com/office/drawing/2014/main" id="{0324EE0E-AA00-422B-A338-C15136CCAADB}"/>
              </a:ext>
            </a:extLst>
          </p:cNvPr>
          <p:cNvPicPr/>
          <p:nvPr/>
        </p:nvPicPr>
        <p:blipFill>
          <a:blip r:embed="rId3"/>
          <a:stretch>
            <a:fillRect/>
          </a:stretch>
        </p:blipFill>
        <p:spPr>
          <a:xfrm>
            <a:off x="1691640" y="1380619"/>
            <a:ext cx="5760720" cy="1588135"/>
          </a:xfrm>
          <a:prstGeom prst="rect">
            <a:avLst/>
          </a:prstGeom>
        </p:spPr>
      </p:pic>
      <p:pic>
        <p:nvPicPr>
          <p:cNvPr id="12" name="Picture 11">
            <a:extLst>
              <a:ext uri="{FF2B5EF4-FFF2-40B4-BE49-F238E27FC236}">
                <a16:creationId xmlns:a16="http://schemas.microsoft.com/office/drawing/2014/main" id="{F844AEC0-977A-4108-B4CD-9677ED210516}"/>
              </a:ext>
            </a:extLst>
          </p:cNvPr>
          <p:cNvPicPr/>
          <p:nvPr/>
        </p:nvPicPr>
        <p:blipFill>
          <a:blip r:embed="rId4"/>
          <a:stretch>
            <a:fillRect/>
          </a:stretch>
        </p:blipFill>
        <p:spPr>
          <a:xfrm>
            <a:off x="2456497" y="2968754"/>
            <a:ext cx="4231005" cy="1463040"/>
          </a:xfrm>
          <a:prstGeom prst="rect">
            <a:avLst/>
          </a:prstGeom>
        </p:spPr>
      </p:pic>
      <p:sp>
        <p:nvSpPr>
          <p:cNvPr id="13" name="TextBox 12">
            <a:extLst>
              <a:ext uri="{FF2B5EF4-FFF2-40B4-BE49-F238E27FC236}">
                <a16:creationId xmlns:a16="http://schemas.microsoft.com/office/drawing/2014/main" id="{2A721807-DBA2-4D21-AD5C-BF6B8E19EE55}"/>
              </a:ext>
            </a:extLst>
          </p:cNvPr>
          <p:cNvSpPr txBox="1"/>
          <p:nvPr/>
        </p:nvSpPr>
        <p:spPr>
          <a:xfrm>
            <a:off x="72670" y="4419936"/>
            <a:ext cx="8998657" cy="707886"/>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effectLst/>
                <a:latin typeface="Roboto Condensed Light" panose="020B0604020202020204" charset="0"/>
                <a:ea typeface="Roboto Condensed Light" panose="020B0604020202020204" charset="0"/>
              </a:rPr>
              <a:t>Các thuộc tính có điểm dữ liệu không ngẫu nhiên trải đều quanh trục x</a:t>
            </a:r>
            <a:r>
              <a:rPr lang="en-US" sz="2000" b="1">
                <a:solidFill>
                  <a:srgbClr val="212121"/>
                </a:solidFill>
                <a:effectLst/>
                <a:latin typeface="Roboto Condensed Light" panose="020B0604020202020204" charset="0"/>
                <a:ea typeface="Roboto Condensed Light" panose="020B0604020202020204" charset="0"/>
              </a:rPr>
              <a:t>. </a:t>
            </a:r>
          </a:p>
          <a:p>
            <a:pPr marL="342900" indent="-342900" algn="l">
              <a:buClr>
                <a:schemeClr val="accent1"/>
              </a:buClr>
              <a:buFont typeface="Wingdings" panose="05000000000000000000" pitchFamily="2" charset="2"/>
              <a:buChar char="Ø"/>
            </a:pPr>
            <a:r>
              <a:rPr lang="en-US" sz="2000" b="1">
                <a:solidFill>
                  <a:srgbClr val="212121"/>
                </a:solidFill>
                <a:latin typeface="Roboto Condensed Light" panose="020B0604020202020204" charset="0"/>
                <a:ea typeface="Roboto Condensed Light" panose="020B0604020202020204" charset="0"/>
              </a:rPr>
              <a:t>K</a:t>
            </a:r>
            <a:r>
              <a:rPr lang="en-US" sz="2000" b="1">
                <a:solidFill>
                  <a:srgbClr val="212121"/>
                </a:solidFill>
                <a:effectLst/>
                <a:latin typeface="Roboto Condensed Light" panose="020B0604020202020204" charset="0"/>
                <a:ea typeface="Roboto Condensed Light" panose="020B0604020202020204" charset="0"/>
              </a:rPr>
              <a:t>hông phù hợp phát triển mô hình hồi quy tuyến tính.</a:t>
            </a:r>
          </a:p>
        </p:txBody>
      </p:sp>
      <p:sp>
        <p:nvSpPr>
          <p:cNvPr id="14" name="Title 4">
            <a:extLst>
              <a:ext uri="{FF2B5EF4-FFF2-40B4-BE49-F238E27FC236}">
                <a16:creationId xmlns:a16="http://schemas.microsoft.com/office/drawing/2014/main" id="{2E8B8857-7F8C-487A-84D3-B0233B6363CE}"/>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4.1. NHẬN ĐỊNH</a:t>
            </a:r>
          </a:p>
        </p:txBody>
      </p:sp>
    </p:spTree>
    <p:extLst>
      <p:ext uri="{BB962C8B-B14F-4D97-AF65-F5344CB8AC3E}">
        <p14:creationId xmlns:p14="http://schemas.microsoft.com/office/powerpoint/2010/main" val="4003608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4. PHÁT TRIỂN MÔ HÌNH</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00741" y="1541623"/>
            <a:ext cx="692040" cy="1082134"/>
          </a:xfrm>
          <a:prstGeom prst="rect">
            <a:avLst/>
          </a:prstGeom>
        </p:spPr>
      </p:pic>
      <p:sp>
        <p:nvSpPr>
          <p:cNvPr id="13" name="TextBox 12">
            <a:extLst>
              <a:ext uri="{FF2B5EF4-FFF2-40B4-BE49-F238E27FC236}">
                <a16:creationId xmlns:a16="http://schemas.microsoft.com/office/drawing/2014/main" id="{2A721807-DBA2-4D21-AD5C-BF6B8E19EE55}"/>
              </a:ext>
            </a:extLst>
          </p:cNvPr>
          <p:cNvSpPr txBox="1"/>
          <p:nvPr/>
        </p:nvSpPr>
        <p:spPr>
          <a:xfrm>
            <a:off x="428193" y="1398629"/>
            <a:ext cx="8998657" cy="40011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solidFill>
                  <a:srgbClr val="212121"/>
                </a:solidFill>
                <a:latin typeface="Roboto Condensed Light" panose="020B0604020202020204" charset="0"/>
                <a:ea typeface="Roboto Condensed Light" panose="020B0604020202020204" charset="0"/>
              </a:rPr>
              <a:t>Danh sách các mô hình tốt nhất.</a:t>
            </a:r>
            <a:endParaRPr lang="en-US" sz="2000" b="1">
              <a:solidFill>
                <a:srgbClr val="212121"/>
              </a:solidFill>
              <a:effectLst/>
              <a:latin typeface="Roboto Condensed Light" panose="020B0604020202020204" charset="0"/>
              <a:ea typeface="Roboto Condensed Light" panose="020B0604020202020204" charset="0"/>
            </a:endParaRPr>
          </a:p>
        </p:txBody>
      </p:sp>
      <p:sp>
        <p:nvSpPr>
          <p:cNvPr id="8" name="Title 4">
            <a:extLst>
              <a:ext uri="{FF2B5EF4-FFF2-40B4-BE49-F238E27FC236}">
                <a16:creationId xmlns:a16="http://schemas.microsoft.com/office/drawing/2014/main" id="{D1804C25-9A56-4347-8F25-8542127597C1}"/>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4.2. POLYNOMIAL REGRESSION</a:t>
            </a:r>
          </a:p>
        </p:txBody>
      </p:sp>
      <p:pic>
        <p:nvPicPr>
          <p:cNvPr id="10" name="Picture 9">
            <a:extLst>
              <a:ext uri="{FF2B5EF4-FFF2-40B4-BE49-F238E27FC236}">
                <a16:creationId xmlns:a16="http://schemas.microsoft.com/office/drawing/2014/main" id="{A2B12DF1-FF7F-45E8-A237-A790116B6701}"/>
              </a:ext>
            </a:extLst>
          </p:cNvPr>
          <p:cNvPicPr/>
          <p:nvPr/>
        </p:nvPicPr>
        <p:blipFill>
          <a:blip r:embed="rId3"/>
          <a:stretch>
            <a:fillRect/>
          </a:stretch>
        </p:blipFill>
        <p:spPr>
          <a:xfrm>
            <a:off x="457200" y="1859344"/>
            <a:ext cx="8229600" cy="2560320"/>
          </a:xfrm>
          <a:prstGeom prst="rect">
            <a:avLst/>
          </a:prstGeom>
        </p:spPr>
      </p:pic>
    </p:spTree>
    <p:extLst>
      <p:ext uri="{BB962C8B-B14F-4D97-AF65-F5344CB8AC3E}">
        <p14:creationId xmlns:p14="http://schemas.microsoft.com/office/powerpoint/2010/main" val="784948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4. PHÁT TRIỂN MÔ HÌNH</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00741" y="1541623"/>
            <a:ext cx="692040" cy="1082134"/>
          </a:xfrm>
          <a:prstGeom prst="rect">
            <a:avLst/>
          </a:prstGeom>
        </p:spPr>
      </p:pic>
      <p:sp>
        <p:nvSpPr>
          <p:cNvPr id="13" name="TextBox 12">
            <a:extLst>
              <a:ext uri="{FF2B5EF4-FFF2-40B4-BE49-F238E27FC236}">
                <a16:creationId xmlns:a16="http://schemas.microsoft.com/office/drawing/2014/main" id="{2A721807-DBA2-4D21-AD5C-BF6B8E19EE55}"/>
              </a:ext>
            </a:extLst>
          </p:cNvPr>
          <p:cNvSpPr txBox="1"/>
          <p:nvPr/>
        </p:nvSpPr>
        <p:spPr>
          <a:xfrm>
            <a:off x="428193" y="1398629"/>
            <a:ext cx="8998657" cy="40011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solidFill>
                  <a:srgbClr val="212121"/>
                </a:solidFill>
                <a:latin typeface="Roboto Condensed Light" panose="020B0604020202020204" charset="0"/>
                <a:ea typeface="Roboto Condensed Light" panose="020B0604020202020204" charset="0"/>
              </a:rPr>
              <a:t>Danh sách các mô hình tốt nhất.</a:t>
            </a:r>
            <a:endParaRPr lang="en-US" sz="2000" b="1">
              <a:solidFill>
                <a:srgbClr val="212121"/>
              </a:solidFill>
              <a:effectLst/>
              <a:latin typeface="Roboto Condensed Light" panose="020B0604020202020204" charset="0"/>
              <a:ea typeface="Roboto Condensed Light" panose="020B0604020202020204" charset="0"/>
            </a:endParaRPr>
          </a:p>
        </p:txBody>
      </p:sp>
      <p:sp>
        <p:nvSpPr>
          <p:cNvPr id="8" name="Title 4">
            <a:extLst>
              <a:ext uri="{FF2B5EF4-FFF2-40B4-BE49-F238E27FC236}">
                <a16:creationId xmlns:a16="http://schemas.microsoft.com/office/drawing/2014/main" id="{D1804C25-9A56-4347-8F25-8542127597C1}"/>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4.3. RANDOM FOREST REGRESSION</a:t>
            </a:r>
          </a:p>
        </p:txBody>
      </p:sp>
      <p:pic>
        <p:nvPicPr>
          <p:cNvPr id="11" name="Picture 10">
            <a:extLst>
              <a:ext uri="{FF2B5EF4-FFF2-40B4-BE49-F238E27FC236}">
                <a16:creationId xmlns:a16="http://schemas.microsoft.com/office/drawing/2014/main" id="{2DE25C52-3729-433E-8026-776D39B44610}"/>
              </a:ext>
            </a:extLst>
          </p:cNvPr>
          <p:cNvPicPr/>
          <p:nvPr/>
        </p:nvPicPr>
        <p:blipFill>
          <a:blip r:embed="rId3"/>
          <a:stretch>
            <a:fillRect/>
          </a:stretch>
        </p:blipFill>
        <p:spPr>
          <a:xfrm>
            <a:off x="685800" y="1767904"/>
            <a:ext cx="7772400" cy="2651760"/>
          </a:xfrm>
          <a:prstGeom prst="rect">
            <a:avLst/>
          </a:prstGeom>
        </p:spPr>
      </p:pic>
    </p:spTree>
    <p:extLst>
      <p:ext uri="{BB962C8B-B14F-4D97-AF65-F5344CB8AC3E}">
        <p14:creationId xmlns:p14="http://schemas.microsoft.com/office/powerpoint/2010/main" val="4113704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80828-B8B1-4A74-B318-3334EF796511}"/>
              </a:ext>
            </a:extLst>
          </p:cNvPr>
          <p:cNvSpPr>
            <a:spLocks noGrp="1"/>
          </p:cNvSpPr>
          <p:nvPr>
            <p:ph type="ctrTitle"/>
          </p:nvPr>
        </p:nvSpPr>
        <p:spPr>
          <a:xfrm>
            <a:off x="-135467" y="3434080"/>
            <a:ext cx="5547360" cy="1110826"/>
          </a:xfrm>
        </p:spPr>
        <p:txBody>
          <a:bodyPr/>
          <a:lstStyle/>
          <a:p>
            <a:pPr algn="ctr"/>
            <a:r>
              <a:rPr lang="en-US" sz="3200"/>
              <a:t>5. SO SÁNH HIỆU SUẤT </a:t>
            </a:r>
            <a:br>
              <a:rPr lang="en-US" sz="3200"/>
            </a:br>
            <a:r>
              <a:rPr lang="en-US" sz="3200"/>
              <a:t>VÀ ĐÁNH GIÁ</a:t>
            </a:r>
          </a:p>
        </p:txBody>
      </p:sp>
      <p:sp>
        <p:nvSpPr>
          <p:cNvPr id="3" name="Slide Number Placeholder 2">
            <a:extLst>
              <a:ext uri="{FF2B5EF4-FFF2-40B4-BE49-F238E27FC236}">
                <a16:creationId xmlns:a16="http://schemas.microsoft.com/office/drawing/2014/main" id="{C80D8059-92FA-495C-B0C9-DF611DF5D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273116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5. SO SÁNH HIỆU SUẤT VÀ ĐÁNH GIÁ</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00741" y="1541623"/>
            <a:ext cx="692040" cy="1082134"/>
          </a:xfrm>
          <a:prstGeom prst="rect">
            <a:avLst/>
          </a:prstGeom>
        </p:spPr>
      </p:pic>
      <p:sp>
        <p:nvSpPr>
          <p:cNvPr id="13" name="TextBox 12">
            <a:extLst>
              <a:ext uri="{FF2B5EF4-FFF2-40B4-BE49-F238E27FC236}">
                <a16:creationId xmlns:a16="http://schemas.microsoft.com/office/drawing/2014/main" id="{2A721807-DBA2-4D21-AD5C-BF6B8E19EE55}"/>
              </a:ext>
            </a:extLst>
          </p:cNvPr>
          <p:cNvSpPr txBox="1"/>
          <p:nvPr/>
        </p:nvSpPr>
        <p:spPr>
          <a:xfrm>
            <a:off x="323615" y="1335953"/>
            <a:ext cx="8998657" cy="40011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effectLst/>
                <a:latin typeface="Roboto Condensed Light" panose="020B0604020202020204" charset="0"/>
                <a:ea typeface="Roboto Condensed Light" panose="020B0604020202020204" charset="0"/>
              </a:rPr>
              <a:t>Mô hình tốt nhất của Polynomial Regression và Random Forest Regression.</a:t>
            </a:r>
            <a:endParaRPr lang="en-US" sz="2000" b="1">
              <a:solidFill>
                <a:srgbClr val="212121"/>
              </a:solidFill>
              <a:effectLst/>
              <a:latin typeface="Roboto Condensed Light" panose="020B0604020202020204" charset="0"/>
              <a:ea typeface="Roboto Condensed Light" panose="020B0604020202020204" charset="0"/>
            </a:endParaRPr>
          </a:p>
        </p:txBody>
      </p:sp>
      <p:sp>
        <p:nvSpPr>
          <p:cNvPr id="8" name="Title 4">
            <a:extLst>
              <a:ext uri="{FF2B5EF4-FFF2-40B4-BE49-F238E27FC236}">
                <a16:creationId xmlns:a16="http://schemas.microsoft.com/office/drawing/2014/main" id="{D1804C25-9A56-4347-8F25-8542127597C1}"/>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lang="en-US" sz="1800"/>
          </a:p>
        </p:txBody>
      </p:sp>
      <p:graphicFrame>
        <p:nvGraphicFramePr>
          <p:cNvPr id="2" name="Table 2">
            <a:extLst>
              <a:ext uri="{FF2B5EF4-FFF2-40B4-BE49-F238E27FC236}">
                <a16:creationId xmlns:a16="http://schemas.microsoft.com/office/drawing/2014/main" id="{4A505D55-9A51-4647-971B-5712A18674DC}"/>
              </a:ext>
            </a:extLst>
          </p:cNvPr>
          <p:cNvGraphicFramePr>
            <a:graphicFrameLocks noGrp="1"/>
          </p:cNvGraphicFramePr>
          <p:nvPr>
            <p:extLst>
              <p:ext uri="{D42A27DB-BD31-4B8C-83A1-F6EECF244321}">
                <p14:modId xmlns:p14="http://schemas.microsoft.com/office/powerpoint/2010/main" val="3774397836"/>
              </p:ext>
            </p:extLst>
          </p:nvPr>
        </p:nvGraphicFramePr>
        <p:xfrm>
          <a:off x="323615" y="1815099"/>
          <a:ext cx="8496770" cy="1833880"/>
        </p:xfrm>
        <a:graphic>
          <a:graphicData uri="http://schemas.openxmlformats.org/drawingml/2006/table">
            <a:tbl>
              <a:tblPr firstRow="1" bandRow="1">
                <a:tableStyleId>{025D08E4-4CB9-4A25-91DF-C19B82DA8EF8}</a:tableStyleId>
              </a:tblPr>
              <a:tblGrid>
                <a:gridCol w="1256957">
                  <a:extLst>
                    <a:ext uri="{9D8B030D-6E8A-4147-A177-3AD203B41FA5}">
                      <a16:colId xmlns:a16="http://schemas.microsoft.com/office/drawing/2014/main" val="2116363044"/>
                    </a:ext>
                  </a:extLst>
                </a:gridCol>
                <a:gridCol w="3020403">
                  <a:extLst>
                    <a:ext uri="{9D8B030D-6E8A-4147-A177-3AD203B41FA5}">
                      <a16:colId xmlns:a16="http://schemas.microsoft.com/office/drawing/2014/main" val="2737379057"/>
                    </a:ext>
                  </a:extLst>
                </a:gridCol>
                <a:gridCol w="1167130">
                  <a:extLst>
                    <a:ext uri="{9D8B030D-6E8A-4147-A177-3AD203B41FA5}">
                      <a16:colId xmlns:a16="http://schemas.microsoft.com/office/drawing/2014/main" val="3886110055"/>
                    </a:ext>
                  </a:extLst>
                </a:gridCol>
                <a:gridCol w="3052280">
                  <a:extLst>
                    <a:ext uri="{9D8B030D-6E8A-4147-A177-3AD203B41FA5}">
                      <a16:colId xmlns:a16="http://schemas.microsoft.com/office/drawing/2014/main" val="2670502590"/>
                    </a:ext>
                  </a:extLst>
                </a:gridCol>
              </a:tblGrid>
              <a:tr h="370840">
                <a:tc>
                  <a:txBody>
                    <a:bodyPr/>
                    <a:lstStyle/>
                    <a:p>
                      <a:pPr algn="ctr"/>
                      <a:r>
                        <a:rPr lang="en-US" sz="1400" b="1">
                          <a:latin typeface="Roboto Condensed Light" panose="020B0604020202020204" charset="0"/>
                          <a:ea typeface="Roboto Condensed Light" panose="020B0604020202020204" charset="0"/>
                        </a:rPr>
                        <a:t>Mô hình </a:t>
                      </a:r>
                    </a:p>
                  </a:txBody>
                  <a:tcPr>
                    <a:solidFill>
                      <a:schemeClr val="accent5">
                        <a:lumMod val="60000"/>
                        <a:lumOff val="40000"/>
                      </a:schemeClr>
                    </a:solidFill>
                  </a:tcPr>
                </a:tc>
                <a:tc>
                  <a:txBody>
                    <a:bodyPr/>
                    <a:lstStyle/>
                    <a:p>
                      <a:pPr algn="ctr"/>
                      <a:r>
                        <a:rPr lang="en-US" sz="1400" b="1">
                          <a:latin typeface="Roboto Condensed Light" panose="020B0604020202020204" charset="0"/>
                          <a:ea typeface="Roboto Condensed Light" panose="020B0604020202020204" charset="0"/>
                        </a:rPr>
                        <a:t>R2 Score (5-fold CV)</a:t>
                      </a:r>
                    </a:p>
                  </a:txBody>
                  <a:tcPr>
                    <a:solidFill>
                      <a:schemeClr val="accent5">
                        <a:lumMod val="60000"/>
                        <a:lumOff val="40000"/>
                      </a:schemeClr>
                    </a:solidFill>
                  </a:tcPr>
                </a:tc>
                <a:tc>
                  <a:txBody>
                    <a:bodyPr/>
                    <a:lstStyle/>
                    <a:p>
                      <a:pPr algn="ctr"/>
                      <a:r>
                        <a:rPr lang="en-US" sz="1400" b="1">
                          <a:latin typeface="Roboto Condensed Light" panose="020B0604020202020204" charset="0"/>
                          <a:ea typeface="Roboto Condensed Light" panose="020B0604020202020204" charset="0"/>
                        </a:rPr>
                        <a:t>RMSE</a:t>
                      </a:r>
                    </a:p>
                  </a:txBody>
                  <a:tcPr>
                    <a:solidFill>
                      <a:schemeClr val="accent5">
                        <a:lumMod val="60000"/>
                        <a:lumOff val="40000"/>
                      </a:schemeClr>
                    </a:solidFill>
                  </a:tcPr>
                </a:tc>
                <a:tc>
                  <a:txBody>
                    <a:bodyPr/>
                    <a:lstStyle/>
                    <a:p>
                      <a:pPr algn="ctr"/>
                      <a:r>
                        <a:rPr lang="en-US" sz="1400" b="1">
                          <a:latin typeface="Roboto Condensed Light" panose="020B0604020202020204" charset="0"/>
                          <a:ea typeface="Roboto Condensed Light" panose="020B0604020202020204" charset="0"/>
                        </a:rPr>
                        <a:t>Biến</a:t>
                      </a:r>
                    </a:p>
                  </a:txBody>
                  <a:tcPr>
                    <a:solidFill>
                      <a:schemeClr val="accent5">
                        <a:lumMod val="60000"/>
                        <a:lumOff val="40000"/>
                      </a:schemeClr>
                    </a:solidFill>
                  </a:tcPr>
                </a:tc>
                <a:extLst>
                  <a:ext uri="{0D108BD9-81ED-4DB2-BD59-A6C34878D82A}">
                    <a16:rowId xmlns:a16="http://schemas.microsoft.com/office/drawing/2014/main" val="2131650863"/>
                  </a:ext>
                </a:extLst>
              </a:tr>
              <a:tr h="470958">
                <a:tc>
                  <a:txBody>
                    <a:bodyPr/>
                    <a:lstStyle/>
                    <a:p>
                      <a:pPr algn="ctr"/>
                      <a:r>
                        <a:rPr lang="en-US" sz="1400" b="1">
                          <a:latin typeface="Roboto Condensed Light" panose="020B0604020202020204" charset="0"/>
                          <a:ea typeface="Roboto Condensed Light" panose="020B0604020202020204" charset="0"/>
                        </a:rPr>
                        <a:t>Polynomial Regression</a:t>
                      </a:r>
                    </a:p>
                  </a:txBody>
                  <a:tcPr/>
                </a:tc>
                <a:tc>
                  <a:txBody>
                    <a:bodyPr/>
                    <a:lstStyle/>
                    <a:p>
                      <a:pPr algn="ctr"/>
                      <a:r>
                        <a:rPr lang="en-US" sz="1400" b="1">
                          <a:latin typeface="Roboto Condensed Light" panose="020B0604020202020204" charset="0"/>
                          <a:ea typeface="Roboto Condensed Light" panose="020B0604020202020204" charset="0"/>
                        </a:rPr>
                        <a:t>0.835867</a:t>
                      </a:r>
                    </a:p>
                  </a:txBody>
                  <a:tcPr/>
                </a:tc>
                <a:tc>
                  <a:txBody>
                    <a:bodyPr/>
                    <a:lstStyle/>
                    <a:p>
                      <a:pPr algn="ctr"/>
                      <a:r>
                        <a:rPr lang="en-US" sz="1400" b="1">
                          <a:latin typeface="Roboto Condensed Light" panose="020B0604020202020204" charset="0"/>
                          <a:ea typeface="Roboto Condensed Light" panose="020B0604020202020204" charset="0"/>
                        </a:rPr>
                        <a:t>261.673</a:t>
                      </a:r>
                    </a:p>
                  </a:txBody>
                  <a:tcPr/>
                </a:tc>
                <a:tc>
                  <a:txBody>
                    <a:bodyPr/>
                    <a:lstStyle/>
                    <a:p>
                      <a:pPr algn="ctr"/>
                      <a:r>
                        <a:rPr lang="en-US" sz="1400" b="1">
                          <a:latin typeface="Roboto Condensed Light" panose="020B0604020202020204" charset="0"/>
                          <a:ea typeface="Roboto Condensed Light" panose="020B0604020202020204" charset="0"/>
                        </a:rPr>
                        <a:t>['hour', 'month', 'temperature', 'humidity', 'solar radiation', 'functioning_day', 'Season_Summer', 'Season_Winter']</a:t>
                      </a:r>
                    </a:p>
                  </a:txBody>
                  <a:tcPr/>
                </a:tc>
                <a:extLst>
                  <a:ext uri="{0D108BD9-81ED-4DB2-BD59-A6C34878D82A}">
                    <a16:rowId xmlns:a16="http://schemas.microsoft.com/office/drawing/2014/main" val="1572830991"/>
                  </a:ext>
                </a:extLst>
              </a:tr>
              <a:tr h="573228">
                <a:tc>
                  <a:txBody>
                    <a:bodyPr/>
                    <a:lstStyle/>
                    <a:p>
                      <a:pPr algn="ctr"/>
                      <a:r>
                        <a:rPr lang="en-US" sz="1400" b="1">
                          <a:latin typeface="Roboto Condensed Light" panose="020B0604020202020204" charset="0"/>
                          <a:ea typeface="Roboto Condensed Light" panose="020B0604020202020204" charset="0"/>
                        </a:rPr>
                        <a:t>Random Forest Regression</a:t>
                      </a:r>
                    </a:p>
                  </a:txBody>
                  <a:tcPr/>
                </a:tc>
                <a:tc>
                  <a:txBody>
                    <a:bodyPr/>
                    <a:lstStyle/>
                    <a:p>
                      <a:pPr algn="ctr"/>
                      <a:r>
                        <a:rPr lang="en-US" sz="1400" b="1">
                          <a:latin typeface="Roboto Condensed Light" panose="020B0604020202020204" charset="0"/>
                          <a:ea typeface="Roboto Condensed Light" panose="020B0604020202020204" charset="0"/>
                        </a:rPr>
                        <a:t>0.859782</a:t>
                      </a:r>
                    </a:p>
                  </a:txBody>
                  <a:tcPr/>
                </a:tc>
                <a:tc>
                  <a:txBody>
                    <a:bodyPr/>
                    <a:lstStyle/>
                    <a:p>
                      <a:pPr algn="ctr"/>
                      <a:r>
                        <a:rPr lang="en-US" sz="1400" b="1">
                          <a:latin typeface="Roboto Condensed Light" panose="020B0604020202020204" charset="0"/>
                          <a:ea typeface="Roboto Condensed Light" panose="020B0604020202020204" charset="0"/>
                        </a:rPr>
                        <a:t>251.353968</a:t>
                      </a:r>
                    </a:p>
                  </a:txBody>
                  <a:tcPr/>
                </a:tc>
                <a:tc>
                  <a:txBody>
                    <a:bodyPr/>
                    <a:lstStyle/>
                    <a:p>
                      <a:pPr algn="ctr"/>
                      <a:r>
                        <a:rPr lang="en-US" sz="1400" b="1">
                          <a:latin typeface="Roboto Condensed Light" panose="020B0604020202020204" charset="0"/>
                          <a:ea typeface="Roboto Condensed Light" panose="020B0604020202020204" charset="0"/>
                        </a:rPr>
                        <a:t>['hour', 'month', 'temperature', 'humidity', 'visibility', 'solar radiation', 'functioning_day', 'Season_Winter']</a:t>
                      </a:r>
                    </a:p>
                  </a:txBody>
                  <a:tcPr/>
                </a:tc>
                <a:extLst>
                  <a:ext uri="{0D108BD9-81ED-4DB2-BD59-A6C34878D82A}">
                    <a16:rowId xmlns:a16="http://schemas.microsoft.com/office/drawing/2014/main" val="838553558"/>
                  </a:ext>
                </a:extLst>
              </a:tr>
            </a:tbl>
          </a:graphicData>
        </a:graphic>
      </p:graphicFrame>
      <p:sp>
        <p:nvSpPr>
          <p:cNvPr id="11" name="TextBox 10">
            <a:extLst>
              <a:ext uri="{FF2B5EF4-FFF2-40B4-BE49-F238E27FC236}">
                <a16:creationId xmlns:a16="http://schemas.microsoft.com/office/drawing/2014/main" id="{0A43EA7D-FFBA-4201-A286-8E3CBC99E4F7}"/>
              </a:ext>
            </a:extLst>
          </p:cNvPr>
          <p:cNvSpPr txBox="1"/>
          <p:nvPr/>
        </p:nvSpPr>
        <p:spPr>
          <a:xfrm>
            <a:off x="323616" y="3728015"/>
            <a:ext cx="8669166" cy="1015663"/>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Ø"/>
            </a:pPr>
            <a:r>
              <a:rPr lang="en-US" sz="2000" b="1">
                <a:effectLst/>
                <a:latin typeface="Roboto Condensed Light" panose="020B0604020202020204" charset="0"/>
                <a:ea typeface="Roboto Condensed Light" panose="020B0604020202020204" charset="0"/>
              </a:rPr>
              <a:t>Random Forest Regression cho kết quả cao hơn so với Polynomial Regression, cả 2 mô hình này đều được huấn luyện với 8 biến và các biến này khác nhau ở 2 mô hình.</a:t>
            </a:r>
            <a:endParaRPr lang="en-US" sz="2000" b="1">
              <a:solidFill>
                <a:srgbClr val="212121"/>
              </a:solidFill>
              <a:effectLst/>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1102480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5. SO SÁNH HIỆU SUẤT VÀ ĐÁNH GIÁ</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00741" y="1541623"/>
            <a:ext cx="692040" cy="1082134"/>
          </a:xfrm>
          <a:prstGeom prst="rect">
            <a:avLst/>
          </a:prstGeom>
        </p:spPr>
      </p:pic>
      <p:sp>
        <p:nvSpPr>
          <p:cNvPr id="13" name="TextBox 12">
            <a:extLst>
              <a:ext uri="{FF2B5EF4-FFF2-40B4-BE49-F238E27FC236}">
                <a16:creationId xmlns:a16="http://schemas.microsoft.com/office/drawing/2014/main" id="{2A721807-DBA2-4D21-AD5C-BF6B8E19EE55}"/>
              </a:ext>
            </a:extLst>
          </p:cNvPr>
          <p:cNvSpPr txBox="1"/>
          <p:nvPr/>
        </p:nvSpPr>
        <p:spPr>
          <a:xfrm>
            <a:off x="239202" y="1304708"/>
            <a:ext cx="8998657" cy="92333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1800" b="1">
                <a:effectLst/>
                <a:latin typeface="Roboto Condensed Light" panose="020B0604020202020204" charset="0"/>
                <a:ea typeface="Roboto Condensed Light" panose="020B0604020202020204" charset="0"/>
              </a:rPr>
              <a:t>Kết quả mean R2 Score (5-fold cross validation) của 2 mô hình Polynomial Regression với Random Forest Regression khi mô hình được huấn luyện ở từng trường hợp tập con đặc trưng khác nhau.</a:t>
            </a:r>
            <a:endParaRPr lang="en-US" sz="1800" b="1">
              <a:solidFill>
                <a:srgbClr val="212121"/>
              </a:solidFill>
              <a:effectLst/>
              <a:latin typeface="Roboto Condensed Light" panose="020B0604020202020204" charset="0"/>
              <a:ea typeface="Roboto Condensed Light" panose="020B0604020202020204" charset="0"/>
            </a:endParaRPr>
          </a:p>
        </p:txBody>
      </p:sp>
      <p:sp>
        <p:nvSpPr>
          <p:cNvPr id="8" name="Title 4">
            <a:extLst>
              <a:ext uri="{FF2B5EF4-FFF2-40B4-BE49-F238E27FC236}">
                <a16:creationId xmlns:a16="http://schemas.microsoft.com/office/drawing/2014/main" id="{D1804C25-9A56-4347-8F25-8542127597C1}"/>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lang="en-US" sz="1800"/>
          </a:p>
        </p:txBody>
      </p:sp>
      <p:pic>
        <p:nvPicPr>
          <p:cNvPr id="11" name="Picture 10">
            <a:extLst>
              <a:ext uri="{FF2B5EF4-FFF2-40B4-BE49-F238E27FC236}">
                <a16:creationId xmlns:a16="http://schemas.microsoft.com/office/drawing/2014/main" id="{CCAD9B27-E62A-44CC-93B3-5ECC0870F47A}"/>
              </a:ext>
            </a:extLst>
          </p:cNvPr>
          <p:cNvPicPr>
            <a:picLocks noChangeAspect="1"/>
          </p:cNvPicPr>
          <p:nvPr/>
        </p:nvPicPr>
        <p:blipFill>
          <a:blip r:embed="rId2"/>
          <a:stretch>
            <a:fillRect/>
          </a:stretch>
        </p:blipFill>
        <p:spPr>
          <a:xfrm>
            <a:off x="7774614" y="2649460"/>
            <a:ext cx="829507" cy="1082134"/>
          </a:xfrm>
          <a:prstGeom prst="rect">
            <a:avLst/>
          </a:prstGeom>
        </p:spPr>
      </p:pic>
      <p:pic>
        <p:nvPicPr>
          <p:cNvPr id="12" name="Picture 11">
            <a:extLst>
              <a:ext uri="{FF2B5EF4-FFF2-40B4-BE49-F238E27FC236}">
                <a16:creationId xmlns:a16="http://schemas.microsoft.com/office/drawing/2014/main" id="{8A94C38B-C08D-4B63-93B1-426E496AE981}"/>
              </a:ext>
            </a:extLst>
          </p:cNvPr>
          <p:cNvPicPr/>
          <p:nvPr/>
        </p:nvPicPr>
        <p:blipFill>
          <a:blip r:embed="rId3"/>
          <a:stretch>
            <a:fillRect/>
          </a:stretch>
        </p:blipFill>
        <p:spPr>
          <a:xfrm>
            <a:off x="348368" y="2228038"/>
            <a:ext cx="6492240" cy="2834640"/>
          </a:xfrm>
          <a:prstGeom prst="rect">
            <a:avLst/>
          </a:prstGeom>
        </p:spPr>
      </p:pic>
      <p:sp>
        <p:nvSpPr>
          <p:cNvPr id="10" name="TextBox 9">
            <a:extLst>
              <a:ext uri="{FF2B5EF4-FFF2-40B4-BE49-F238E27FC236}">
                <a16:creationId xmlns:a16="http://schemas.microsoft.com/office/drawing/2014/main" id="{648502CD-F247-4229-BD2E-A37CB1BE05CF}"/>
              </a:ext>
            </a:extLst>
          </p:cNvPr>
          <p:cNvSpPr txBox="1"/>
          <p:nvPr/>
        </p:nvSpPr>
        <p:spPr>
          <a:xfrm>
            <a:off x="239203" y="1305392"/>
            <a:ext cx="8998657" cy="92333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1800" b="1">
                <a:effectLst/>
                <a:latin typeface="Roboto Condensed Light" panose="020B0604020202020204" charset="0"/>
                <a:ea typeface="Roboto Condensed Light" panose="020B0604020202020204" charset="0"/>
              </a:rPr>
              <a:t>Đường chấm màu vàng (Random Forest Regression) luôn nằm trên đường màu xanh ngọc (Polynomial Regression) ở hầu hết các trường hợp. Do đó, mô hình Random Forest Regression có hiệu suất tốt hơn so với Polynomial Regression.</a:t>
            </a:r>
          </a:p>
        </p:txBody>
      </p:sp>
      <p:sp>
        <p:nvSpPr>
          <p:cNvPr id="14" name="TextBox 13">
            <a:extLst>
              <a:ext uri="{FF2B5EF4-FFF2-40B4-BE49-F238E27FC236}">
                <a16:creationId xmlns:a16="http://schemas.microsoft.com/office/drawing/2014/main" id="{B2A0F80B-0703-486F-904F-F640768E5A91}"/>
              </a:ext>
            </a:extLst>
          </p:cNvPr>
          <p:cNvSpPr txBox="1"/>
          <p:nvPr/>
        </p:nvSpPr>
        <p:spPr>
          <a:xfrm>
            <a:off x="239201" y="1581707"/>
            <a:ext cx="8990577" cy="369332"/>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Ø"/>
            </a:pPr>
            <a:r>
              <a:rPr lang="en-US" sz="1800" b="1">
                <a:solidFill>
                  <a:srgbClr val="212121"/>
                </a:solidFill>
                <a:latin typeface="Roboto Condensed Light" panose="020B0604020202020204" charset="0"/>
                <a:ea typeface="Roboto Condensed Light" panose="020B0604020202020204" charset="0"/>
              </a:rPr>
              <a:t>Chọn Random Forest Regression để triển khai mô hình.</a:t>
            </a:r>
            <a:endParaRPr lang="en-US" sz="1800" b="1">
              <a:solidFill>
                <a:srgbClr val="212121"/>
              </a:solidFill>
              <a:effectLst/>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79749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0" grpId="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80828-B8B1-4A74-B318-3334EF796511}"/>
              </a:ext>
            </a:extLst>
          </p:cNvPr>
          <p:cNvSpPr>
            <a:spLocks noGrp="1"/>
          </p:cNvSpPr>
          <p:nvPr>
            <p:ph type="ctrTitle"/>
          </p:nvPr>
        </p:nvSpPr>
        <p:spPr>
          <a:xfrm>
            <a:off x="-155787" y="3142826"/>
            <a:ext cx="5547360" cy="1110826"/>
          </a:xfrm>
        </p:spPr>
        <p:txBody>
          <a:bodyPr/>
          <a:lstStyle/>
          <a:p>
            <a:pPr algn="ctr"/>
            <a:r>
              <a:rPr lang="en-US" sz="3200"/>
              <a:t>6. TRIỂN KHAI MÔ HÌNH</a:t>
            </a:r>
          </a:p>
        </p:txBody>
      </p:sp>
      <p:sp>
        <p:nvSpPr>
          <p:cNvPr id="3" name="Slide Number Placeholder 2">
            <a:extLst>
              <a:ext uri="{FF2B5EF4-FFF2-40B4-BE49-F238E27FC236}">
                <a16:creationId xmlns:a16="http://schemas.microsoft.com/office/drawing/2014/main" id="{C80D8059-92FA-495C-B0C9-DF611DF5D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351560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6. TRIỂN KHAI MÔ HÌNH</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00741" y="1541623"/>
            <a:ext cx="692040" cy="1082134"/>
          </a:xfrm>
          <a:prstGeom prst="rect">
            <a:avLst/>
          </a:prstGeom>
        </p:spPr>
      </p:pic>
      <p:sp>
        <p:nvSpPr>
          <p:cNvPr id="13" name="TextBox 12">
            <a:extLst>
              <a:ext uri="{FF2B5EF4-FFF2-40B4-BE49-F238E27FC236}">
                <a16:creationId xmlns:a16="http://schemas.microsoft.com/office/drawing/2014/main" id="{2A721807-DBA2-4D21-AD5C-BF6B8E19EE55}"/>
              </a:ext>
            </a:extLst>
          </p:cNvPr>
          <p:cNvSpPr txBox="1"/>
          <p:nvPr/>
        </p:nvSpPr>
        <p:spPr>
          <a:xfrm>
            <a:off x="323615" y="1335953"/>
            <a:ext cx="8998657" cy="1323439"/>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effectLst/>
                <a:latin typeface="Roboto Condensed Light" panose="020B0604020202020204" charset="0"/>
                <a:ea typeface="Roboto Condensed Light" panose="020B0604020202020204" charset="0"/>
              </a:rPr>
              <a:t>Vận dụng các kiến thức về HTML.</a:t>
            </a:r>
          </a:p>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K</a:t>
            </a:r>
            <a:r>
              <a:rPr lang="en-US" sz="2000" b="1">
                <a:effectLst/>
                <a:latin typeface="Roboto Condensed Light" panose="020B0604020202020204" charset="0"/>
                <a:ea typeface="Roboto Condensed Light" panose="020B0604020202020204" charset="0"/>
              </a:rPr>
              <a:t>ết hợp cùng framework Flask trong python.</a:t>
            </a:r>
          </a:p>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Sự hỗ trợ của n</a:t>
            </a:r>
            <a:r>
              <a:rPr lang="en-US" sz="2000" b="1">
                <a:effectLst/>
                <a:latin typeface="Roboto Condensed Light" panose="020B0604020202020204" charset="0"/>
                <a:ea typeface="Roboto Condensed Light" panose="020B0604020202020204" charset="0"/>
              </a:rPr>
              <a:t>ền tảng Heroku (nền tảng đám mây cho phép triển khai ứng dụng).</a:t>
            </a:r>
          </a:p>
          <a:p>
            <a:pPr marL="342900" indent="-342900" algn="l">
              <a:buClr>
                <a:schemeClr val="accent1"/>
              </a:buClr>
              <a:buFont typeface="Wingdings" panose="05000000000000000000" pitchFamily="2" charset="2"/>
              <a:buChar char="Ø"/>
            </a:pPr>
            <a:r>
              <a:rPr lang="en-US" sz="2000" b="1">
                <a:solidFill>
                  <a:srgbClr val="212121"/>
                </a:solidFill>
                <a:latin typeface="Roboto Condensed Light" panose="020B0604020202020204" charset="0"/>
                <a:ea typeface="Roboto Condensed Light" panose="020B0604020202020204" charset="0"/>
              </a:rPr>
              <a:t>URL: </a:t>
            </a:r>
            <a:r>
              <a:rPr lang="en-US" sz="1800" u="sng">
                <a:solidFill>
                  <a:srgbClr val="0563C1"/>
                </a:solidFill>
                <a:effectLst/>
                <a:latin typeface="Times New Roman" panose="02020603050405020304" pitchFamily="18" charset="0"/>
                <a:ea typeface="Calibri" panose="020F0502020204030204" pitchFamily="34" charset="0"/>
              </a:rPr>
              <a:t>https://ds105-final-bike-model-deploy.herokuapp.com </a:t>
            </a:r>
            <a:endParaRPr lang="en-US" sz="2000" b="1">
              <a:solidFill>
                <a:srgbClr val="212121"/>
              </a:solidFill>
              <a:effectLst/>
              <a:latin typeface="Roboto Condensed Light" panose="020B0604020202020204" charset="0"/>
              <a:ea typeface="Roboto Condensed Light" panose="020B0604020202020204" charset="0"/>
            </a:endParaRPr>
          </a:p>
        </p:txBody>
      </p:sp>
      <p:sp>
        <p:nvSpPr>
          <p:cNvPr id="8" name="Title 4">
            <a:extLst>
              <a:ext uri="{FF2B5EF4-FFF2-40B4-BE49-F238E27FC236}">
                <a16:creationId xmlns:a16="http://schemas.microsoft.com/office/drawing/2014/main" id="{D1804C25-9A56-4347-8F25-8542127597C1}"/>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lang="en-US" sz="1800"/>
          </a:p>
        </p:txBody>
      </p:sp>
      <p:pic>
        <p:nvPicPr>
          <p:cNvPr id="10" name="Picture 9">
            <a:extLst>
              <a:ext uri="{FF2B5EF4-FFF2-40B4-BE49-F238E27FC236}">
                <a16:creationId xmlns:a16="http://schemas.microsoft.com/office/drawing/2014/main" id="{79A30323-B752-420E-AF25-46D19DBFB645}"/>
              </a:ext>
            </a:extLst>
          </p:cNvPr>
          <p:cNvPicPr/>
          <p:nvPr/>
        </p:nvPicPr>
        <p:blipFill rotWithShape="1">
          <a:blip r:embed="rId3"/>
          <a:srcRect l="8267" r="10384" b="6544"/>
          <a:stretch/>
        </p:blipFill>
        <p:spPr bwMode="auto">
          <a:xfrm>
            <a:off x="2468880" y="2714256"/>
            <a:ext cx="4206240" cy="2286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6802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6. TRIỂN KHAI MÔ HÌNH</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00741" y="1541623"/>
            <a:ext cx="692040" cy="1082134"/>
          </a:xfrm>
          <a:prstGeom prst="rect">
            <a:avLst/>
          </a:prstGeom>
        </p:spPr>
      </p:pic>
      <p:sp>
        <p:nvSpPr>
          <p:cNvPr id="13" name="TextBox 12">
            <a:extLst>
              <a:ext uri="{FF2B5EF4-FFF2-40B4-BE49-F238E27FC236}">
                <a16:creationId xmlns:a16="http://schemas.microsoft.com/office/drawing/2014/main" id="{2A721807-DBA2-4D21-AD5C-BF6B8E19EE55}"/>
              </a:ext>
            </a:extLst>
          </p:cNvPr>
          <p:cNvSpPr txBox="1"/>
          <p:nvPr/>
        </p:nvSpPr>
        <p:spPr>
          <a:xfrm>
            <a:off x="323615" y="1335953"/>
            <a:ext cx="8998657" cy="40011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effectLst/>
                <a:latin typeface="Roboto Condensed Light" panose="020B0604020202020204" charset="0"/>
                <a:ea typeface="Roboto Condensed Light" panose="020B0604020202020204" charset="0"/>
              </a:rPr>
              <a:t>Nhập các giá trị đầu vào.</a:t>
            </a:r>
          </a:p>
        </p:txBody>
      </p:sp>
      <p:sp>
        <p:nvSpPr>
          <p:cNvPr id="8" name="Title 4">
            <a:extLst>
              <a:ext uri="{FF2B5EF4-FFF2-40B4-BE49-F238E27FC236}">
                <a16:creationId xmlns:a16="http://schemas.microsoft.com/office/drawing/2014/main" id="{D1804C25-9A56-4347-8F25-8542127597C1}"/>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lang="en-US" sz="1800"/>
          </a:p>
        </p:txBody>
      </p:sp>
      <p:pic>
        <p:nvPicPr>
          <p:cNvPr id="10" name="Picture 9">
            <a:extLst>
              <a:ext uri="{FF2B5EF4-FFF2-40B4-BE49-F238E27FC236}">
                <a16:creationId xmlns:a16="http://schemas.microsoft.com/office/drawing/2014/main" id="{79A30323-B752-420E-AF25-46D19DBFB645}"/>
              </a:ext>
            </a:extLst>
          </p:cNvPr>
          <p:cNvPicPr/>
          <p:nvPr/>
        </p:nvPicPr>
        <p:blipFill rotWithShape="1">
          <a:blip r:embed="rId3"/>
          <a:srcRect l="11997" r="11658" b="6544"/>
          <a:stretch/>
        </p:blipFill>
        <p:spPr bwMode="auto">
          <a:xfrm>
            <a:off x="151221" y="1994928"/>
            <a:ext cx="4013365" cy="22860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6660F353-4BFD-424F-8DA0-591E0A42608C}"/>
              </a:ext>
            </a:extLst>
          </p:cNvPr>
          <p:cNvPicPr/>
          <p:nvPr/>
        </p:nvPicPr>
        <p:blipFill>
          <a:blip r:embed="rId4"/>
          <a:stretch>
            <a:fillRect/>
          </a:stretch>
        </p:blipFill>
        <p:spPr>
          <a:xfrm>
            <a:off x="4979415" y="1994928"/>
            <a:ext cx="4013365" cy="2286000"/>
          </a:xfrm>
          <a:prstGeom prst="rect">
            <a:avLst/>
          </a:prstGeom>
        </p:spPr>
      </p:pic>
      <p:cxnSp>
        <p:nvCxnSpPr>
          <p:cNvPr id="3" name="Straight Arrow Connector 2">
            <a:extLst>
              <a:ext uri="{FF2B5EF4-FFF2-40B4-BE49-F238E27FC236}">
                <a16:creationId xmlns:a16="http://schemas.microsoft.com/office/drawing/2014/main" id="{6764A629-D622-40A5-98C9-0632EA8B3A33}"/>
              </a:ext>
            </a:extLst>
          </p:cNvPr>
          <p:cNvCxnSpPr/>
          <p:nvPr/>
        </p:nvCxnSpPr>
        <p:spPr>
          <a:xfrm>
            <a:off x="4248912" y="3137928"/>
            <a:ext cx="63398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56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6. TRIỂN KHAI MÔ HÌNH</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00741" y="1541623"/>
            <a:ext cx="692040" cy="1082134"/>
          </a:xfrm>
          <a:prstGeom prst="rect">
            <a:avLst/>
          </a:prstGeom>
        </p:spPr>
      </p:pic>
      <p:sp>
        <p:nvSpPr>
          <p:cNvPr id="13" name="TextBox 12">
            <a:extLst>
              <a:ext uri="{FF2B5EF4-FFF2-40B4-BE49-F238E27FC236}">
                <a16:creationId xmlns:a16="http://schemas.microsoft.com/office/drawing/2014/main" id="{2A721807-DBA2-4D21-AD5C-BF6B8E19EE55}"/>
              </a:ext>
            </a:extLst>
          </p:cNvPr>
          <p:cNvSpPr txBox="1"/>
          <p:nvPr/>
        </p:nvSpPr>
        <p:spPr>
          <a:xfrm>
            <a:off x="323615" y="1335953"/>
            <a:ext cx="8998657" cy="40011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Kết quả dự đoán</a:t>
            </a:r>
            <a:r>
              <a:rPr lang="en-US" sz="2000" b="1">
                <a:effectLst/>
                <a:latin typeface="Roboto Condensed Light" panose="020B0604020202020204" charset="0"/>
                <a:ea typeface="Roboto Condensed Light" panose="020B0604020202020204" charset="0"/>
              </a:rPr>
              <a:t>.</a:t>
            </a:r>
          </a:p>
        </p:txBody>
      </p:sp>
      <p:sp>
        <p:nvSpPr>
          <p:cNvPr id="8" name="Title 4">
            <a:extLst>
              <a:ext uri="{FF2B5EF4-FFF2-40B4-BE49-F238E27FC236}">
                <a16:creationId xmlns:a16="http://schemas.microsoft.com/office/drawing/2014/main" id="{D1804C25-9A56-4347-8F25-8542127597C1}"/>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lang="en-US" sz="1800"/>
          </a:p>
        </p:txBody>
      </p:sp>
      <p:pic>
        <p:nvPicPr>
          <p:cNvPr id="12" name="Picture 11">
            <a:extLst>
              <a:ext uri="{FF2B5EF4-FFF2-40B4-BE49-F238E27FC236}">
                <a16:creationId xmlns:a16="http://schemas.microsoft.com/office/drawing/2014/main" id="{ADD2FBC4-D210-46C7-9267-CF16D0F73983}"/>
              </a:ext>
            </a:extLst>
          </p:cNvPr>
          <p:cNvPicPr/>
          <p:nvPr/>
        </p:nvPicPr>
        <p:blipFill>
          <a:blip r:embed="rId3"/>
          <a:stretch>
            <a:fillRect/>
          </a:stretch>
        </p:blipFill>
        <p:spPr>
          <a:xfrm>
            <a:off x="1325880" y="1801860"/>
            <a:ext cx="6492240" cy="2834640"/>
          </a:xfrm>
          <a:prstGeom prst="rect">
            <a:avLst/>
          </a:prstGeom>
        </p:spPr>
      </p:pic>
      <p:cxnSp>
        <p:nvCxnSpPr>
          <p:cNvPr id="6" name="Straight Arrow Connector 5">
            <a:extLst>
              <a:ext uri="{FF2B5EF4-FFF2-40B4-BE49-F238E27FC236}">
                <a16:creationId xmlns:a16="http://schemas.microsoft.com/office/drawing/2014/main" id="{A6A1D76B-E976-438C-B57F-FCE522BAD9D4}"/>
              </a:ext>
            </a:extLst>
          </p:cNvPr>
          <p:cNvCxnSpPr/>
          <p:nvPr/>
        </p:nvCxnSpPr>
        <p:spPr>
          <a:xfrm>
            <a:off x="2407920" y="4480560"/>
            <a:ext cx="1182624"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25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4" y="369621"/>
            <a:ext cx="5492400" cy="457957"/>
          </a:xfrm>
        </p:spPr>
        <p:txBody>
          <a:bodyPr/>
          <a:lstStyle/>
          <a:p>
            <a:r>
              <a:rPr lang="en-US"/>
              <a:t>1. GIỚI THIỆU BỘ DỮ LIỆU VÀ BÀI TOÁN ĐẶT RA</a:t>
            </a:r>
          </a:p>
        </p:txBody>
      </p:sp>
      <p:sp>
        <p:nvSpPr>
          <p:cNvPr id="6" name="Text Placeholder 5">
            <a:extLst>
              <a:ext uri="{FF2B5EF4-FFF2-40B4-BE49-F238E27FC236}">
                <a16:creationId xmlns:a16="http://schemas.microsoft.com/office/drawing/2014/main" id="{2D19344E-EA97-4945-9FF2-475726F70746}"/>
              </a:ext>
            </a:extLst>
          </p:cNvPr>
          <p:cNvSpPr>
            <a:spLocks noGrp="1"/>
          </p:cNvSpPr>
          <p:nvPr>
            <p:ph type="body" idx="1"/>
          </p:nvPr>
        </p:nvSpPr>
        <p:spPr>
          <a:xfrm>
            <a:off x="428194" y="2641599"/>
            <a:ext cx="8431325" cy="3028237"/>
          </a:xfrm>
        </p:spPr>
        <p:txBody>
          <a:bodyPr/>
          <a:lstStyle/>
          <a:p>
            <a:pPr>
              <a:buClr>
                <a:schemeClr val="accent1"/>
              </a:buClr>
              <a:buFont typeface="Wingdings" panose="05000000000000000000" pitchFamily="2" charset="2"/>
              <a:buChar char="§"/>
            </a:pPr>
            <a:r>
              <a:rPr lang="en-US" sz="2000" b="1"/>
              <a:t>Tên: Seoul Bike Sharing Demand. </a:t>
            </a:r>
          </a:p>
          <a:p>
            <a:pPr>
              <a:buClr>
                <a:schemeClr val="accent1"/>
              </a:buClr>
              <a:buFont typeface="Wingdings" panose="05000000000000000000" pitchFamily="2" charset="2"/>
              <a:buChar char="§"/>
            </a:pPr>
            <a:r>
              <a:rPr lang="en-US" sz="2000" b="1" err="1"/>
              <a:t>Nguồn</a:t>
            </a:r>
            <a:r>
              <a:rPr lang="en-US" sz="2000" b="1"/>
              <a:t>: </a:t>
            </a:r>
            <a:r>
              <a:rPr lang="en-US" sz="2000">
                <a:hlinkClick r:id="rId2"/>
              </a:rPr>
              <a:t>UCI Machine Learning Repository: Seoul Bike Sharing Demand Data Set</a:t>
            </a:r>
            <a:endParaRPr lang="en-US" sz="2000"/>
          </a:p>
          <a:p>
            <a:pPr>
              <a:buClr>
                <a:schemeClr val="accent1"/>
              </a:buClr>
              <a:buFont typeface="Wingdings" panose="05000000000000000000" pitchFamily="2" charset="2"/>
              <a:buChar char="§"/>
            </a:pPr>
            <a:r>
              <a:rPr lang="en-US" sz="2000" b="1"/>
              <a:t>Ý </a:t>
            </a:r>
            <a:r>
              <a:rPr lang="en-US" sz="2000" b="1" err="1"/>
              <a:t>nghĩa</a:t>
            </a:r>
            <a:r>
              <a:rPr lang="en-US" sz="2000" b="1"/>
              <a:t>: </a:t>
            </a:r>
            <a:r>
              <a:rPr lang="en-US" sz="2000" b="1" err="1">
                <a:effectLst/>
                <a:latin typeface="Roboto Condensed Light" panose="020B0604020202020204" charset="0"/>
                <a:ea typeface="Roboto Condensed Light" panose="020B0604020202020204" charset="0"/>
              </a:rPr>
              <a:t>chứa</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số</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lượng</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xe</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đạp</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công</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cộng</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được</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thuê</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mỗi</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giờ</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trong</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hệ</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thống</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cho</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thuê</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xe</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đạp</a:t>
            </a:r>
            <a:r>
              <a:rPr lang="en-US" sz="2000" b="1">
                <a:effectLst/>
                <a:latin typeface="Roboto Condensed Light" panose="020B0604020202020204" charset="0"/>
                <a:ea typeface="Roboto Condensed Light" panose="020B0604020202020204" charset="0"/>
              </a:rPr>
              <a:t> Seoul </a:t>
            </a:r>
            <a:r>
              <a:rPr lang="en-US" sz="2000" b="1" err="1">
                <a:effectLst/>
                <a:latin typeface="Roboto Condensed Light" panose="020B0604020202020204" charset="0"/>
                <a:ea typeface="Roboto Condensed Light" panose="020B0604020202020204" charset="0"/>
              </a:rPr>
              <a:t>với</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dữ</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liệu</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thời</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tiết</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và</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thông</a:t>
            </a:r>
            <a:r>
              <a:rPr lang="en-US" sz="2000" b="1">
                <a:effectLst/>
                <a:latin typeface="Roboto Condensed Light" panose="020B0604020202020204" charset="0"/>
                <a:ea typeface="Roboto Condensed Light" panose="020B0604020202020204" charset="0"/>
              </a:rPr>
              <a:t> tin </a:t>
            </a:r>
            <a:r>
              <a:rPr lang="en-US" sz="2000" b="1" err="1">
                <a:effectLst/>
                <a:latin typeface="Roboto Condensed Light" panose="020B0604020202020204" charset="0"/>
                <a:ea typeface="Roboto Condensed Light" panose="020B0604020202020204" charset="0"/>
              </a:rPr>
              <a:t>ngày</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lễ</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tương</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ứng</a:t>
            </a:r>
            <a:r>
              <a:rPr lang="en-US" sz="2000" b="1">
                <a:effectLst/>
                <a:latin typeface="Roboto Condensed Light" panose="020B0604020202020204" charset="0"/>
                <a:ea typeface="Roboto Condensed Light" panose="020B0604020202020204" charset="0"/>
              </a:rPr>
              <a:t>.</a:t>
            </a:r>
          </a:p>
          <a:p>
            <a:pPr>
              <a:buClr>
                <a:schemeClr val="accent1"/>
              </a:buClr>
              <a:buFont typeface="Wingdings" panose="05000000000000000000" pitchFamily="2" charset="2"/>
              <a:buChar char="§"/>
            </a:pPr>
            <a:r>
              <a:rPr lang="en-US" sz="2000" b="1" err="1">
                <a:latin typeface="Roboto Condensed Light" panose="020B0604020202020204" charset="0"/>
                <a:ea typeface="Roboto Condensed Light" panose="020B0604020202020204" charset="0"/>
              </a:rPr>
              <a:t>Số</a:t>
            </a:r>
            <a:r>
              <a:rPr lang="en-US" sz="2000" b="1">
                <a:latin typeface="Roboto Condensed Light" panose="020B0604020202020204" charset="0"/>
                <a:ea typeface="Roboto Condensed Light" panose="020B0604020202020204" charset="0"/>
              </a:rPr>
              <a:t> </a:t>
            </a:r>
            <a:r>
              <a:rPr lang="en-US" sz="2000" b="1" err="1">
                <a:latin typeface="Roboto Condensed Light" panose="020B0604020202020204" charset="0"/>
                <a:ea typeface="Roboto Condensed Light" panose="020B0604020202020204" charset="0"/>
              </a:rPr>
              <a:t>biến</a:t>
            </a:r>
            <a:r>
              <a:rPr lang="en-US" sz="2000" b="1">
                <a:latin typeface="Roboto Condensed Light" panose="020B0604020202020204" charset="0"/>
                <a:ea typeface="Roboto Condensed Light" panose="020B0604020202020204" charset="0"/>
              </a:rPr>
              <a:t> (feature): 14.</a:t>
            </a:r>
          </a:p>
          <a:p>
            <a:pPr>
              <a:buClr>
                <a:schemeClr val="accent1"/>
              </a:buClr>
              <a:buFont typeface="Wingdings" panose="05000000000000000000" pitchFamily="2" charset="2"/>
              <a:buChar char="§"/>
            </a:pPr>
            <a:r>
              <a:rPr lang="en-US" sz="2000" b="1" err="1">
                <a:effectLst/>
                <a:latin typeface="Roboto Condensed Light" panose="020B0604020202020204" charset="0"/>
                <a:ea typeface="Roboto Condensed Light" panose="020B0604020202020204" charset="0"/>
              </a:rPr>
              <a:t>Số</a:t>
            </a:r>
            <a:r>
              <a:rPr lang="en-US" sz="2000" b="1">
                <a:effectLst/>
                <a:latin typeface="Roboto Condensed Light" panose="020B0604020202020204" charset="0"/>
                <a:ea typeface="Roboto Condensed Light" panose="020B0604020202020204" charset="0"/>
              </a:rPr>
              <a:t> </a:t>
            </a:r>
            <a:r>
              <a:rPr lang="en-US" sz="2000" b="1" err="1">
                <a:effectLst/>
                <a:latin typeface="Roboto Condensed Light" panose="020B0604020202020204" charset="0"/>
                <a:ea typeface="Roboto Condensed Light" panose="020B0604020202020204" charset="0"/>
              </a:rPr>
              <a:t>dòng</a:t>
            </a:r>
            <a:r>
              <a:rPr lang="en-US" sz="2000" b="1">
                <a:effectLst/>
                <a:latin typeface="Roboto Condensed Light" panose="020B0604020202020204" charset="0"/>
                <a:ea typeface="Roboto Condensed Light" panose="020B0604020202020204" charset="0"/>
              </a:rPr>
              <a:t> (sample): 8760.</a:t>
            </a:r>
          </a:p>
          <a:p>
            <a:pPr>
              <a:buClr>
                <a:schemeClr val="accent1"/>
              </a:buClr>
              <a:buFont typeface="Wingdings" panose="05000000000000000000" pitchFamily="2" charset="2"/>
              <a:buChar char="§"/>
            </a:pPr>
            <a:r>
              <a:rPr lang="en-US" sz="2000" b="1" err="1">
                <a:latin typeface="Roboto Condensed Light" panose="020B0604020202020204" charset="0"/>
                <a:ea typeface="Roboto Condensed Light" panose="020B0604020202020204" charset="0"/>
              </a:rPr>
              <a:t>Dữ</a:t>
            </a:r>
            <a:r>
              <a:rPr lang="en-US" sz="2000" b="1">
                <a:latin typeface="Roboto Condensed Light" panose="020B0604020202020204" charset="0"/>
                <a:ea typeface="Roboto Condensed Light" panose="020B0604020202020204" charset="0"/>
              </a:rPr>
              <a:t> </a:t>
            </a:r>
            <a:r>
              <a:rPr lang="en-US" sz="2000" b="1" err="1">
                <a:latin typeface="Roboto Condensed Light" panose="020B0604020202020204" charset="0"/>
                <a:ea typeface="Roboto Condensed Light" panose="020B0604020202020204" charset="0"/>
              </a:rPr>
              <a:t>liệu</a:t>
            </a:r>
            <a:r>
              <a:rPr lang="en-US" sz="2000" b="1">
                <a:latin typeface="Roboto Condensed Light" panose="020B0604020202020204" charset="0"/>
                <a:ea typeface="Roboto Condensed Light" panose="020B0604020202020204" charset="0"/>
              </a:rPr>
              <a:t> </a:t>
            </a:r>
            <a:r>
              <a:rPr lang="en-US" sz="2000" b="1" err="1">
                <a:latin typeface="Roboto Condensed Light" panose="020B0604020202020204" charset="0"/>
                <a:ea typeface="Roboto Condensed Light" panose="020B0604020202020204" charset="0"/>
              </a:rPr>
              <a:t>thiếu</a:t>
            </a:r>
            <a:r>
              <a:rPr lang="en-US" sz="2000" b="1">
                <a:latin typeface="Roboto Condensed Light" panose="020B0604020202020204" charset="0"/>
                <a:ea typeface="Roboto Condensed Light" panose="020B0604020202020204" charset="0"/>
              </a:rPr>
              <a:t>: </a:t>
            </a:r>
            <a:r>
              <a:rPr lang="en-US" sz="2000" b="1" err="1">
                <a:latin typeface="Roboto Condensed Light" panose="020B0604020202020204" charset="0"/>
                <a:ea typeface="Roboto Condensed Light" panose="020B0604020202020204" charset="0"/>
              </a:rPr>
              <a:t>không</a:t>
            </a:r>
            <a:r>
              <a:rPr lang="en-US" sz="2000" b="1">
                <a:latin typeface="Roboto Condensed Light" panose="020B0604020202020204" charset="0"/>
                <a:ea typeface="Roboto Condensed Light" panose="020B0604020202020204" charset="0"/>
              </a:rPr>
              <a:t> </a:t>
            </a:r>
            <a:r>
              <a:rPr lang="en-US" sz="2000" b="1" err="1">
                <a:latin typeface="Roboto Condensed Light" panose="020B0604020202020204" charset="0"/>
                <a:ea typeface="Roboto Condensed Light" panose="020B0604020202020204" charset="0"/>
              </a:rPr>
              <a:t>có</a:t>
            </a:r>
            <a:r>
              <a:rPr lang="en-US" sz="2000" b="1">
                <a:latin typeface="Roboto Condensed Light" panose="020B0604020202020204" charset="0"/>
                <a:ea typeface="Roboto Condensed Light" panose="020B0604020202020204" charset="0"/>
              </a:rPr>
              <a:t>.</a:t>
            </a:r>
            <a:endParaRPr lang="en-US" sz="2000" b="1">
              <a:effectLst/>
              <a:latin typeface="Roboto Condensed Light" panose="020B0604020202020204" charset="0"/>
              <a:ea typeface="Roboto Condensed Light" panose="020B0604020202020204" charset="0"/>
            </a:endParaRPr>
          </a:p>
          <a:p>
            <a:pPr>
              <a:buClr>
                <a:schemeClr val="accent1"/>
              </a:buClr>
              <a:buFont typeface="Wingdings" panose="05000000000000000000" pitchFamily="2" charset="2"/>
              <a:buChar char="§"/>
            </a:pPr>
            <a:endParaRPr lang="en-US" sz="2000" b="1">
              <a:latin typeface="Roboto Condensed Light" panose="020B0604020202020204" charset="0"/>
              <a:ea typeface="Roboto Condensed Light" panose="020B0604020202020204" charset="0"/>
            </a:endParaRPr>
          </a:p>
          <a:p>
            <a:pPr>
              <a:buClr>
                <a:schemeClr val="accent1"/>
              </a:buClr>
              <a:buFont typeface="Wingdings" panose="05000000000000000000" pitchFamily="2" charset="2"/>
              <a:buChar char="§"/>
            </a:pPr>
            <a:endParaRPr lang="en-US" b="1"/>
          </a:p>
          <a:p>
            <a:pPr>
              <a:buClr>
                <a:schemeClr val="accent1"/>
              </a:buClr>
              <a:buFont typeface="Wingdings" panose="05000000000000000000" pitchFamily="2" charset="2"/>
              <a:buChar char="§"/>
            </a:pPr>
            <a:endParaRPr lang="en-US" b="1"/>
          </a:p>
          <a:p>
            <a:pPr>
              <a:buFont typeface="Wingdings" panose="05000000000000000000" pitchFamily="2" charset="2"/>
              <a:buChar char="§"/>
            </a:pPr>
            <a:endParaRPr lang="en-US" b="1"/>
          </a:p>
          <a:p>
            <a:pPr marL="76200" indent="0">
              <a:buNone/>
            </a:pPr>
            <a:endParaRPr lang="en-US" b="1"/>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1.1. BỘ DỮ LIỆU</a:t>
            </a:r>
          </a:p>
        </p:txBody>
      </p:sp>
    </p:spTree>
    <p:extLst>
      <p:ext uri="{BB962C8B-B14F-4D97-AF65-F5344CB8AC3E}">
        <p14:creationId xmlns:p14="http://schemas.microsoft.com/office/powerpoint/2010/main" val="46953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80828-B8B1-4A74-B318-3334EF796511}"/>
              </a:ext>
            </a:extLst>
          </p:cNvPr>
          <p:cNvSpPr>
            <a:spLocks noGrp="1"/>
          </p:cNvSpPr>
          <p:nvPr>
            <p:ph type="ctrTitle"/>
          </p:nvPr>
        </p:nvSpPr>
        <p:spPr>
          <a:xfrm>
            <a:off x="-264160" y="3136053"/>
            <a:ext cx="5547360" cy="1110826"/>
          </a:xfrm>
        </p:spPr>
        <p:txBody>
          <a:bodyPr/>
          <a:lstStyle/>
          <a:p>
            <a:pPr algn="ctr"/>
            <a:r>
              <a:rPr lang="en-US" sz="3200"/>
              <a:t>7. KẾT QUẢ</a:t>
            </a:r>
          </a:p>
        </p:txBody>
      </p:sp>
      <p:sp>
        <p:nvSpPr>
          <p:cNvPr id="3" name="Slide Number Placeholder 2">
            <a:extLst>
              <a:ext uri="{FF2B5EF4-FFF2-40B4-BE49-F238E27FC236}">
                <a16:creationId xmlns:a16="http://schemas.microsoft.com/office/drawing/2014/main" id="{C80D8059-92FA-495C-B0C9-DF611DF5D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510895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3" y="369621"/>
            <a:ext cx="5600073" cy="457957"/>
          </a:xfrm>
        </p:spPr>
        <p:txBody>
          <a:bodyPr/>
          <a:lstStyle/>
          <a:p>
            <a:r>
              <a:rPr lang="en-US"/>
              <a:t>7. KẾT QUẢ</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9" name="Picture 8">
            <a:extLst>
              <a:ext uri="{FF2B5EF4-FFF2-40B4-BE49-F238E27FC236}">
                <a16:creationId xmlns:a16="http://schemas.microsoft.com/office/drawing/2014/main" id="{0B088134-54C6-47A0-AFD1-FE3253D9D906}"/>
              </a:ext>
            </a:extLst>
          </p:cNvPr>
          <p:cNvPicPr>
            <a:picLocks noChangeAspect="1"/>
          </p:cNvPicPr>
          <p:nvPr/>
        </p:nvPicPr>
        <p:blipFill>
          <a:blip r:embed="rId2"/>
          <a:stretch>
            <a:fillRect/>
          </a:stretch>
        </p:blipFill>
        <p:spPr>
          <a:xfrm>
            <a:off x="8300741" y="1541623"/>
            <a:ext cx="692040" cy="1082134"/>
          </a:xfrm>
          <a:prstGeom prst="rect">
            <a:avLst/>
          </a:prstGeom>
        </p:spPr>
      </p:pic>
      <p:sp>
        <p:nvSpPr>
          <p:cNvPr id="13" name="TextBox 12">
            <a:extLst>
              <a:ext uri="{FF2B5EF4-FFF2-40B4-BE49-F238E27FC236}">
                <a16:creationId xmlns:a16="http://schemas.microsoft.com/office/drawing/2014/main" id="{2A721807-DBA2-4D21-AD5C-BF6B8E19EE55}"/>
              </a:ext>
            </a:extLst>
          </p:cNvPr>
          <p:cNvSpPr txBox="1"/>
          <p:nvPr/>
        </p:nvSpPr>
        <p:spPr>
          <a:xfrm>
            <a:off x="0" y="1559844"/>
            <a:ext cx="9181057" cy="1631216"/>
          </a:xfrm>
          <a:prstGeom prst="rect">
            <a:avLst/>
          </a:prstGeom>
          <a:noFill/>
        </p:spPr>
        <p:txBody>
          <a:bodyPr wrap="square" rtlCol="0">
            <a:spAutoFit/>
          </a:bodyPr>
          <a:lstStyle/>
          <a:p>
            <a:pPr algn="l">
              <a:buClr>
                <a:schemeClr val="accent1"/>
              </a:buClr>
            </a:pPr>
            <a:r>
              <a:rPr lang="en-US" sz="2000" b="1">
                <a:latin typeface="Roboto Condensed Light" panose="020B0604020202020204" charset="0"/>
                <a:ea typeface="Roboto Condensed Light" panose="020B0604020202020204" charset="0"/>
              </a:rPr>
              <a:t>Tóm tắt:</a:t>
            </a:r>
            <a:endParaRPr lang="en-US" sz="2000" b="1">
              <a:effectLst/>
              <a:latin typeface="Roboto Condensed Light" panose="020B0604020202020204" charset="0"/>
              <a:ea typeface="Roboto Condensed Light" panose="020B0604020202020204" charset="0"/>
            </a:endParaRPr>
          </a:p>
          <a:p>
            <a:pPr marL="342900" indent="-342900" algn="l">
              <a:buClr>
                <a:schemeClr val="accent1"/>
              </a:buClr>
              <a:buFont typeface="Wingdings" panose="05000000000000000000" pitchFamily="2" charset="2"/>
              <a:buChar char="§"/>
            </a:pPr>
            <a:r>
              <a:rPr lang="en-US" sz="2000" b="1">
                <a:effectLst/>
                <a:latin typeface="Roboto Condensed Light" panose="020B0604020202020204" charset="0"/>
                <a:ea typeface="Roboto Condensed Light" panose="020B0604020202020204" charset="0"/>
              </a:rPr>
              <a:t>Tạo ra bộ dữ liệu phục vụ cho việc phát triển mô hình từ bộ dữ liệu ban đầu.</a:t>
            </a:r>
          </a:p>
          <a:p>
            <a:pPr marL="342900" indent="-342900" algn="l">
              <a:buClr>
                <a:schemeClr val="accent1"/>
              </a:buClr>
              <a:buFont typeface="Wingdings" panose="05000000000000000000" pitchFamily="2" charset="2"/>
              <a:buChar char="§"/>
            </a:pPr>
            <a:r>
              <a:rPr lang="en-US" sz="2000" b="1">
                <a:effectLst/>
                <a:latin typeface="Roboto Condensed Light" panose="020B0604020202020204" charset="0"/>
                <a:ea typeface="Roboto Condensed Light" panose="020B0604020202020204" charset="0"/>
              </a:rPr>
              <a:t>Mô hình Random Forest Regression cho hiệu suất tốt hơn so với Polynomial Regression.</a:t>
            </a:r>
          </a:p>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Triển khai thành công mô hình Random Forest Regression và tiến hành dự đoán.</a:t>
            </a:r>
            <a:endParaRPr lang="en-US" sz="2000" b="1">
              <a:effectLst/>
              <a:latin typeface="Roboto Condensed Light" panose="020B0604020202020204" charset="0"/>
              <a:ea typeface="Roboto Condensed Light" panose="020B0604020202020204" charset="0"/>
            </a:endParaRPr>
          </a:p>
          <a:p>
            <a:pPr marL="342900" indent="-342900" algn="l">
              <a:buClr>
                <a:schemeClr val="accent1"/>
              </a:buClr>
              <a:buFont typeface="Wingdings" panose="05000000000000000000" pitchFamily="2" charset="2"/>
              <a:buChar char="§"/>
            </a:pPr>
            <a:endParaRPr lang="en-US" sz="2000" b="1">
              <a:effectLst/>
              <a:latin typeface="Roboto Condensed Light" panose="020B0604020202020204" charset="0"/>
              <a:ea typeface="Roboto Condensed Light" panose="020B0604020202020204" charset="0"/>
            </a:endParaRPr>
          </a:p>
        </p:txBody>
      </p:sp>
      <p:sp>
        <p:nvSpPr>
          <p:cNvPr id="8" name="Title 4">
            <a:extLst>
              <a:ext uri="{FF2B5EF4-FFF2-40B4-BE49-F238E27FC236}">
                <a16:creationId xmlns:a16="http://schemas.microsoft.com/office/drawing/2014/main" id="{D1804C25-9A56-4347-8F25-8542127597C1}"/>
              </a:ext>
            </a:extLst>
          </p:cNvPr>
          <p:cNvSpPr txBox="1">
            <a:spLocks/>
          </p:cNvSpPr>
          <p:nvPr/>
        </p:nvSpPr>
        <p:spPr>
          <a:xfrm>
            <a:off x="428193" y="723836"/>
            <a:ext cx="5782953"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endParaRPr lang="en-US" sz="1800"/>
          </a:p>
        </p:txBody>
      </p:sp>
      <p:sp>
        <p:nvSpPr>
          <p:cNvPr id="10" name="TextBox 9">
            <a:extLst>
              <a:ext uri="{FF2B5EF4-FFF2-40B4-BE49-F238E27FC236}">
                <a16:creationId xmlns:a16="http://schemas.microsoft.com/office/drawing/2014/main" id="{2679FE7B-3882-467E-8CF8-A2D02BBEE5C7}"/>
              </a:ext>
            </a:extLst>
          </p:cNvPr>
          <p:cNvSpPr txBox="1"/>
          <p:nvPr/>
        </p:nvSpPr>
        <p:spPr>
          <a:xfrm>
            <a:off x="0" y="3047056"/>
            <a:ext cx="9144000" cy="1631216"/>
          </a:xfrm>
          <a:prstGeom prst="rect">
            <a:avLst/>
          </a:prstGeom>
          <a:noFill/>
        </p:spPr>
        <p:txBody>
          <a:bodyPr wrap="square" rtlCol="0">
            <a:spAutoFit/>
          </a:bodyPr>
          <a:lstStyle/>
          <a:p>
            <a:pPr algn="l">
              <a:buClr>
                <a:schemeClr val="accent1"/>
              </a:buClr>
            </a:pPr>
            <a:r>
              <a:rPr lang="en-US" sz="2000" b="1">
                <a:latin typeface="Roboto Condensed Light" panose="020B0604020202020204" charset="0"/>
                <a:ea typeface="Roboto Condensed Light" panose="020B0604020202020204" charset="0"/>
              </a:rPr>
              <a:t>Chưa thực hiện được (mặt hạn chế):</a:t>
            </a:r>
            <a:endParaRPr lang="en-US" sz="2000" b="1">
              <a:effectLst/>
              <a:latin typeface="Roboto Condensed Light" panose="020B0604020202020204" charset="0"/>
              <a:ea typeface="Roboto Condensed Light" panose="020B0604020202020204" charset="0"/>
            </a:endParaRPr>
          </a:p>
          <a:p>
            <a:pPr marL="342900" indent="-342900" algn="l">
              <a:buClr>
                <a:schemeClr val="accent1"/>
              </a:buClr>
              <a:buFont typeface="Wingdings" panose="05000000000000000000" pitchFamily="2" charset="2"/>
              <a:buChar char="§"/>
            </a:pPr>
            <a:r>
              <a:rPr lang="en-US" sz="2000" b="1">
                <a:latin typeface="Roboto Condensed Light" panose="020B0604020202020204" charset="0"/>
                <a:ea typeface="Roboto Condensed Light" panose="020B0604020202020204" charset="0"/>
              </a:rPr>
              <a:t>Chưa thể mở rộng dữ liệu vì:</a:t>
            </a:r>
          </a:p>
          <a:p>
            <a:pPr marL="342900" indent="-342900" algn="l">
              <a:buClr>
                <a:schemeClr val="accent1"/>
              </a:buClr>
              <a:buFont typeface="Courier New" panose="02070309020205020404" pitchFamily="49" charset="0"/>
              <a:buChar char="o"/>
            </a:pPr>
            <a:r>
              <a:rPr lang="en-US" sz="2000" b="1">
                <a:latin typeface="Roboto Condensed Light" panose="020B0604020202020204" charset="0"/>
                <a:ea typeface="Roboto Condensed Light" panose="020B0604020202020204" charset="0"/>
              </a:rPr>
              <a:t>Dữ liệu thuê xe theo giờ của năm 2019, 2020 không có.</a:t>
            </a:r>
          </a:p>
          <a:p>
            <a:pPr marL="342900" indent="-342900" algn="l">
              <a:buClr>
                <a:schemeClr val="accent1"/>
              </a:buClr>
              <a:buFont typeface="Courier New" panose="02070309020205020404" pitchFamily="49" charset="0"/>
              <a:buChar char="o"/>
            </a:pPr>
            <a:r>
              <a:rPr lang="en-US" sz="2000" b="1">
                <a:latin typeface="Roboto Condensed Light" panose="020B0604020202020204" charset="0"/>
                <a:ea typeface="Roboto Condensed Light" panose="020B0604020202020204" charset="0"/>
              </a:rPr>
              <a:t>Dữ liệu thời tiết khó để thu thập (phải trả phí, chống crawl dữ liệu).</a:t>
            </a:r>
          </a:p>
          <a:p>
            <a:pPr marL="342900" indent="-342900" algn="l">
              <a:buClr>
                <a:schemeClr val="accent1"/>
              </a:buClr>
              <a:buFont typeface="Courier New" panose="02070309020205020404" pitchFamily="49" charset="0"/>
              <a:buChar char="o"/>
            </a:pPr>
            <a:r>
              <a:rPr lang="en-US" sz="2000" b="1">
                <a:latin typeface="Roboto Condensed Light" panose="020B0604020202020204" charset="0"/>
                <a:ea typeface="Roboto Condensed Light" panose="020B0604020202020204" charset="0"/>
              </a:rPr>
              <a:t>Không đầy đủ các thuộc tính thời tiết tương ứng với bộ dữ liệu.</a:t>
            </a:r>
            <a:endParaRPr lang="en-US" sz="2000" b="1">
              <a:effectLst/>
              <a:latin typeface="Roboto Condensed Light" panose="020B0604020202020204" charset="0"/>
              <a:ea typeface="Roboto Condensed Light" panose="020B0604020202020204" charset="0"/>
            </a:endParaRPr>
          </a:p>
        </p:txBody>
      </p:sp>
    </p:spTree>
    <p:extLst>
      <p:ext uri="{BB962C8B-B14F-4D97-AF65-F5344CB8AC3E}">
        <p14:creationId xmlns:p14="http://schemas.microsoft.com/office/powerpoint/2010/main" val="304603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DB8930-C161-429D-B1FD-5ED6D97527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6" name="TextBox 5">
            <a:extLst>
              <a:ext uri="{FF2B5EF4-FFF2-40B4-BE49-F238E27FC236}">
                <a16:creationId xmlns:a16="http://schemas.microsoft.com/office/drawing/2014/main" id="{203A292B-5E0F-4C8A-B153-1D4B3AC7CE75}"/>
              </a:ext>
            </a:extLst>
          </p:cNvPr>
          <p:cNvSpPr txBox="1"/>
          <p:nvPr/>
        </p:nvSpPr>
        <p:spPr>
          <a:xfrm>
            <a:off x="910590" y="1687890"/>
            <a:ext cx="7322820" cy="1569660"/>
          </a:xfrm>
          <a:prstGeom prst="rect">
            <a:avLst/>
          </a:prstGeom>
          <a:noFill/>
        </p:spPr>
        <p:txBody>
          <a:bodyPr wrap="square" rtlCol="0">
            <a:spAutoFit/>
          </a:bodyPr>
          <a:lstStyle/>
          <a:p>
            <a:pPr algn="r">
              <a:buClr>
                <a:schemeClr val="accent1"/>
              </a:buClr>
            </a:pPr>
            <a:r>
              <a:rPr lang="en-US" sz="4800" b="1">
                <a:latin typeface="Roboto Condensed" panose="020B0604020202020204" charset="0"/>
                <a:ea typeface="Roboto Condensed" panose="020B0604020202020204" charset="0"/>
              </a:rPr>
              <a:t>“CẢM ƠN THẦY VÀ CÁC BẠN ĐÃ THEO DÕI !”</a:t>
            </a:r>
            <a:endParaRPr lang="en-US" sz="4800" b="1">
              <a:effectLst/>
              <a:latin typeface="Roboto Condensed" panose="020B0604020202020204" charset="0"/>
              <a:ea typeface="Roboto Condensed" panose="020B0604020202020204" charset="0"/>
            </a:endParaRPr>
          </a:p>
        </p:txBody>
      </p:sp>
      <p:grpSp>
        <p:nvGrpSpPr>
          <p:cNvPr id="7" name="Google Shape;505;p34">
            <a:extLst>
              <a:ext uri="{FF2B5EF4-FFF2-40B4-BE49-F238E27FC236}">
                <a16:creationId xmlns:a16="http://schemas.microsoft.com/office/drawing/2014/main" id="{1ECD6026-25CD-42C7-AB9E-05E56D1B559A}"/>
              </a:ext>
            </a:extLst>
          </p:cNvPr>
          <p:cNvGrpSpPr/>
          <p:nvPr/>
        </p:nvGrpSpPr>
        <p:grpSpPr>
          <a:xfrm>
            <a:off x="1672110" y="2571750"/>
            <a:ext cx="1463040" cy="1371600"/>
            <a:chOff x="5972700" y="2330200"/>
            <a:chExt cx="411625" cy="387275"/>
          </a:xfrm>
        </p:grpSpPr>
        <p:sp>
          <p:nvSpPr>
            <p:cNvPr id="8" name="Google Shape;506;p34">
              <a:extLst>
                <a:ext uri="{FF2B5EF4-FFF2-40B4-BE49-F238E27FC236}">
                  <a16:creationId xmlns:a16="http://schemas.microsoft.com/office/drawing/2014/main" id="{F3673BF8-3F9E-422C-91EB-63F33DF73C83}"/>
                </a:ext>
              </a:extLst>
            </p:cNvPr>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7620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7;p34">
              <a:extLst>
                <a:ext uri="{FF2B5EF4-FFF2-40B4-BE49-F238E27FC236}">
                  <a16:creationId xmlns:a16="http://schemas.microsoft.com/office/drawing/2014/main" id="{E16D1CA7-33C9-459A-8741-7DC05206BB29}"/>
                </a:ext>
              </a:extLst>
            </p:cNvPr>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7620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65568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80828-B8B1-4A74-B318-3334EF796511}"/>
              </a:ext>
            </a:extLst>
          </p:cNvPr>
          <p:cNvSpPr>
            <a:spLocks noGrp="1"/>
          </p:cNvSpPr>
          <p:nvPr>
            <p:ph type="ctrTitle"/>
          </p:nvPr>
        </p:nvSpPr>
        <p:spPr>
          <a:xfrm>
            <a:off x="-210820" y="3166533"/>
            <a:ext cx="5547360" cy="1110826"/>
          </a:xfrm>
        </p:spPr>
        <p:txBody>
          <a:bodyPr/>
          <a:lstStyle/>
          <a:p>
            <a:pPr algn="ctr"/>
            <a:r>
              <a:rPr lang="en-US" sz="3200"/>
              <a:t>DEMO</a:t>
            </a:r>
          </a:p>
        </p:txBody>
      </p:sp>
      <p:sp>
        <p:nvSpPr>
          <p:cNvPr id="3" name="Slide Number Placeholder 2">
            <a:extLst>
              <a:ext uri="{FF2B5EF4-FFF2-40B4-BE49-F238E27FC236}">
                <a16:creationId xmlns:a16="http://schemas.microsoft.com/office/drawing/2014/main" id="{C80D8059-92FA-495C-B0C9-DF611DF5D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677546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80828-B8B1-4A74-B318-3334EF796511}"/>
              </a:ext>
            </a:extLst>
          </p:cNvPr>
          <p:cNvSpPr>
            <a:spLocks noGrp="1"/>
          </p:cNvSpPr>
          <p:nvPr>
            <p:ph type="ctrTitle"/>
          </p:nvPr>
        </p:nvSpPr>
        <p:spPr>
          <a:xfrm>
            <a:off x="-210820" y="3166533"/>
            <a:ext cx="5547360" cy="1110826"/>
          </a:xfrm>
        </p:spPr>
        <p:txBody>
          <a:bodyPr/>
          <a:lstStyle/>
          <a:p>
            <a:pPr algn="ctr"/>
            <a:r>
              <a:rPr lang="en-US" sz="3200"/>
              <a:t>Q &amp; A</a:t>
            </a:r>
          </a:p>
        </p:txBody>
      </p:sp>
      <p:sp>
        <p:nvSpPr>
          <p:cNvPr id="3" name="Slide Number Placeholder 2">
            <a:extLst>
              <a:ext uri="{FF2B5EF4-FFF2-40B4-BE49-F238E27FC236}">
                <a16:creationId xmlns:a16="http://schemas.microsoft.com/office/drawing/2014/main" id="{C80D8059-92FA-495C-B0C9-DF611DF5D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2681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4" y="369621"/>
            <a:ext cx="5492400" cy="457957"/>
          </a:xfrm>
        </p:spPr>
        <p:txBody>
          <a:bodyPr/>
          <a:lstStyle/>
          <a:p>
            <a:r>
              <a:rPr lang="en-US"/>
              <a:t>1. GIỚI THIỆU BỘ DỮ LIỆU VÀ BÀI TOÁN ĐẶT RA</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1.1. BỘ DỮ LIỆU</a:t>
            </a:r>
          </a:p>
        </p:txBody>
      </p:sp>
      <p:pic>
        <p:nvPicPr>
          <p:cNvPr id="6" name="Picture 5">
            <a:extLst>
              <a:ext uri="{FF2B5EF4-FFF2-40B4-BE49-F238E27FC236}">
                <a16:creationId xmlns:a16="http://schemas.microsoft.com/office/drawing/2014/main" id="{006BB0B8-A1A6-4262-972E-0C6475B5324C}"/>
              </a:ext>
            </a:extLst>
          </p:cNvPr>
          <p:cNvPicPr>
            <a:picLocks noChangeAspect="1"/>
          </p:cNvPicPr>
          <p:nvPr/>
        </p:nvPicPr>
        <p:blipFill>
          <a:blip r:embed="rId2"/>
          <a:stretch>
            <a:fillRect/>
          </a:stretch>
        </p:blipFill>
        <p:spPr>
          <a:xfrm>
            <a:off x="1251283" y="1344660"/>
            <a:ext cx="6641433" cy="3291840"/>
          </a:xfrm>
          <a:prstGeom prst="rect">
            <a:avLst/>
          </a:prstGeom>
        </p:spPr>
      </p:pic>
      <p:sp>
        <p:nvSpPr>
          <p:cNvPr id="7" name="Rectangle 6">
            <a:extLst>
              <a:ext uri="{FF2B5EF4-FFF2-40B4-BE49-F238E27FC236}">
                <a16:creationId xmlns:a16="http://schemas.microsoft.com/office/drawing/2014/main" id="{9052A274-D003-42C7-9CF4-394656398672}"/>
              </a:ext>
            </a:extLst>
          </p:cNvPr>
          <p:cNvSpPr/>
          <p:nvPr/>
        </p:nvSpPr>
        <p:spPr>
          <a:xfrm>
            <a:off x="1272540" y="1882986"/>
            <a:ext cx="6596380" cy="3344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7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4" y="369621"/>
            <a:ext cx="5492400" cy="457957"/>
          </a:xfrm>
        </p:spPr>
        <p:txBody>
          <a:bodyPr/>
          <a:lstStyle/>
          <a:p>
            <a:r>
              <a:rPr lang="en-US"/>
              <a:t>1. GIỚI THIỆU BỘ DỮ LIỆU VÀ BÀI TOÁN ĐẶT RA</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1.1. BÀI TOÁN ĐẶT RA</a:t>
            </a:r>
          </a:p>
        </p:txBody>
      </p:sp>
      <p:sp>
        <p:nvSpPr>
          <p:cNvPr id="11" name="TextBox 10">
            <a:extLst>
              <a:ext uri="{FF2B5EF4-FFF2-40B4-BE49-F238E27FC236}">
                <a16:creationId xmlns:a16="http://schemas.microsoft.com/office/drawing/2014/main" id="{E3D04A4C-BFBF-4AEC-BB48-4E618CD2F51B}"/>
              </a:ext>
            </a:extLst>
          </p:cNvPr>
          <p:cNvSpPr txBox="1"/>
          <p:nvPr/>
        </p:nvSpPr>
        <p:spPr>
          <a:xfrm>
            <a:off x="428194" y="1536008"/>
            <a:ext cx="7829974" cy="707886"/>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effectLst/>
                <a:latin typeface="Roboto Condensed Light" panose="020B0604020202020204" charset="0"/>
                <a:ea typeface="Roboto Condensed Light" panose="020B0604020202020204" charset="0"/>
              </a:rPr>
              <a:t>Dựa vào dữ liệu thời tiết và thông tin về thời gian, hãy dự đoán số lượng xe đạp được thuê mỗi giờ để có thể cung cấp nguồn xe đạp cho thuê ổn định. </a:t>
            </a:r>
            <a:endParaRPr lang="en-US" sz="2000" b="1">
              <a:latin typeface="Roboto Condensed Light" panose="020B0604020202020204" charset="0"/>
              <a:ea typeface="Roboto Condensed Light" panose="020B0604020202020204" charset="0"/>
            </a:endParaRPr>
          </a:p>
        </p:txBody>
      </p:sp>
      <p:pic>
        <p:nvPicPr>
          <p:cNvPr id="7" name="Picture 6" descr="Blue - Free Icon Library">
            <a:extLst>
              <a:ext uri="{FF2B5EF4-FFF2-40B4-BE49-F238E27FC236}">
                <a16:creationId xmlns:a16="http://schemas.microsoft.com/office/drawing/2014/main" id="{E6C2722A-185E-4D29-AB0A-7908450F90C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1462" y="2719070"/>
            <a:ext cx="1188720" cy="1188720"/>
          </a:xfrm>
          <a:prstGeom prst="rect">
            <a:avLst/>
          </a:prstGeom>
          <a:noFill/>
          <a:ln>
            <a:noFill/>
          </a:ln>
        </p:spPr>
      </p:pic>
      <p:sp>
        <p:nvSpPr>
          <p:cNvPr id="9" name="Text Box 13">
            <a:extLst>
              <a:ext uri="{FF2B5EF4-FFF2-40B4-BE49-F238E27FC236}">
                <a16:creationId xmlns:a16="http://schemas.microsoft.com/office/drawing/2014/main" id="{35C9E308-C85D-4295-A093-F3202D264B8E}"/>
              </a:ext>
            </a:extLst>
          </p:cNvPr>
          <p:cNvSpPr txBox="1"/>
          <p:nvPr/>
        </p:nvSpPr>
        <p:spPr>
          <a:xfrm>
            <a:off x="1251462" y="3775174"/>
            <a:ext cx="1188720" cy="49930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600"/>
              </a:spcBef>
              <a:spcAft>
                <a:spcPts val="600"/>
              </a:spcAft>
            </a:pPr>
            <a:r>
              <a:rPr lang="en-US" sz="2000" b="1">
                <a:effectLst/>
                <a:latin typeface="Roboto Condensed Light" panose="020B0604020202020204" charset="0"/>
                <a:ea typeface="Roboto Condensed Light" panose="020B0604020202020204" charset="0"/>
                <a:cs typeface="Times New Roman" panose="02020603050405020304" pitchFamily="18" charset="0"/>
              </a:rPr>
              <a:t>Input data</a:t>
            </a:r>
            <a:endParaRPr lang="en-US" sz="2000">
              <a:effectLst/>
              <a:latin typeface="Roboto Condensed Light" panose="020B0604020202020204" charset="0"/>
              <a:ea typeface="Roboto Condensed Light" panose="020B0604020202020204"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866F82A5-AFDB-4E7D-9350-147D582736D0}"/>
              </a:ext>
            </a:extLst>
          </p:cNvPr>
          <p:cNvCxnSpPr/>
          <p:nvPr/>
        </p:nvCxnSpPr>
        <p:spPr>
          <a:xfrm>
            <a:off x="2440182" y="3267710"/>
            <a:ext cx="11887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36746E-9614-467A-AB4D-E7A9F9A909CA}"/>
              </a:ext>
            </a:extLst>
          </p:cNvPr>
          <p:cNvCxnSpPr/>
          <p:nvPr/>
        </p:nvCxnSpPr>
        <p:spPr>
          <a:xfrm>
            <a:off x="5112801" y="3283585"/>
            <a:ext cx="11887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Machine Learning Icons - Download Free Vector Icons | Noun Project">
            <a:extLst>
              <a:ext uri="{FF2B5EF4-FFF2-40B4-BE49-F238E27FC236}">
                <a16:creationId xmlns:a16="http://schemas.microsoft.com/office/drawing/2014/main" id="{949A9C8B-95DC-492C-AA3F-92282F3A121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64061" y="2627630"/>
            <a:ext cx="1280160" cy="1280160"/>
          </a:xfrm>
          <a:prstGeom prst="rect">
            <a:avLst/>
          </a:prstGeom>
          <a:noFill/>
          <a:ln>
            <a:noFill/>
          </a:ln>
        </p:spPr>
      </p:pic>
      <p:pic>
        <p:nvPicPr>
          <p:cNvPr id="15" name="Picture 14" descr="Icon&#10;&#10;Description automatically generated">
            <a:extLst>
              <a:ext uri="{FF2B5EF4-FFF2-40B4-BE49-F238E27FC236}">
                <a16:creationId xmlns:a16="http://schemas.microsoft.com/office/drawing/2014/main" id="{4AEF7611-0E55-48A8-905B-5DE79AA9159A}"/>
              </a:ext>
            </a:extLst>
          </p:cNvPr>
          <p:cNvPicPr>
            <a:picLocks noChangeAspect="1"/>
          </p:cNvPicPr>
          <p:nvPr/>
        </p:nvPicPr>
        <p:blipFill>
          <a:blip r:embed="rId4"/>
          <a:stretch>
            <a:fillRect/>
          </a:stretch>
        </p:blipFill>
        <p:spPr>
          <a:xfrm>
            <a:off x="6366729" y="2470346"/>
            <a:ext cx="1554480" cy="1554480"/>
          </a:xfrm>
          <a:prstGeom prst="rect">
            <a:avLst/>
          </a:prstGeom>
        </p:spPr>
      </p:pic>
      <p:sp>
        <p:nvSpPr>
          <p:cNvPr id="16" name="Text Box 13">
            <a:extLst>
              <a:ext uri="{FF2B5EF4-FFF2-40B4-BE49-F238E27FC236}">
                <a16:creationId xmlns:a16="http://schemas.microsoft.com/office/drawing/2014/main" id="{412FC780-CE6D-4B6E-B167-D63D8D0FAA64}"/>
              </a:ext>
            </a:extLst>
          </p:cNvPr>
          <p:cNvSpPr txBox="1"/>
          <p:nvPr/>
        </p:nvSpPr>
        <p:spPr>
          <a:xfrm>
            <a:off x="3809095" y="3773904"/>
            <a:ext cx="1188720" cy="49930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600"/>
              </a:spcBef>
              <a:spcAft>
                <a:spcPts val="600"/>
              </a:spcAft>
            </a:pPr>
            <a:r>
              <a:rPr lang="en-US" sz="2000" b="1">
                <a:effectLst/>
                <a:latin typeface="Roboto Condensed Light" panose="020B0604020202020204" charset="0"/>
                <a:ea typeface="Roboto Condensed Light" panose="020B0604020202020204" charset="0"/>
                <a:cs typeface="Times New Roman" panose="02020603050405020304" pitchFamily="18" charset="0"/>
              </a:rPr>
              <a:t>Model</a:t>
            </a:r>
            <a:endParaRPr lang="en-US" sz="2000">
              <a:effectLst/>
              <a:latin typeface="Roboto Condensed Light" panose="020B0604020202020204" charset="0"/>
              <a:ea typeface="Roboto Condensed Light" panose="020B0604020202020204" charset="0"/>
              <a:cs typeface="Times New Roman" panose="02020603050405020304" pitchFamily="18" charset="0"/>
            </a:endParaRPr>
          </a:p>
        </p:txBody>
      </p:sp>
      <p:sp>
        <p:nvSpPr>
          <p:cNvPr id="17" name="Text Box 13">
            <a:extLst>
              <a:ext uri="{FF2B5EF4-FFF2-40B4-BE49-F238E27FC236}">
                <a16:creationId xmlns:a16="http://schemas.microsoft.com/office/drawing/2014/main" id="{6E6768C0-9848-47AD-88C7-C5592D1C16AA}"/>
              </a:ext>
            </a:extLst>
          </p:cNvPr>
          <p:cNvSpPr txBox="1"/>
          <p:nvPr/>
        </p:nvSpPr>
        <p:spPr>
          <a:xfrm>
            <a:off x="6549609" y="3772634"/>
            <a:ext cx="1188720" cy="49930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50000"/>
              </a:lnSpc>
              <a:spcBef>
                <a:spcPts val="600"/>
              </a:spcBef>
              <a:spcAft>
                <a:spcPts val="600"/>
              </a:spcAft>
            </a:pPr>
            <a:r>
              <a:rPr lang="en-US" sz="2000" b="1">
                <a:effectLst/>
                <a:latin typeface="Roboto Condensed Light" panose="020B0604020202020204" charset="0"/>
                <a:ea typeface="Roboto Condensed Light" panose="020B0604020202020204" charset="0"/>
                <a:cs typeface="Times New Roman" panose="02020603050405020304" pitchFamily="18" charset="0"/>
              </a:rPr>
              <a:t>Prediction</a:t>
            </a:r>
            <a:endParaRPr lang="en-US" sz="2000">
              <a:effectLst/>
              <a:latin typeface="Roboto Condensed Light" panose="020B0604020202020204" charset="0"/>
              <a:ea typeface="Roboto Condensed Light" panose="020B0604020202020204" charset="0"/>
              <a:cs typeface="Times New Roman" panose="02020603050405020304" pitchFamily="18" charset="0"/>
            </a:endParaRPr>
          </a:p>
        </p:txBody>
      </p:sp>
    </p:spTree>
    <p:extLst>
      <p:ext uri="{BB962C8B-B14F-4D97-AF65-F5344CB8AC3E}">
        <p14:creationId xmlns:p14="http://schemas.microsoft.com/office/powerpoint/2010/main" val="109610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A80828-B8B1-4A74-B318-3334EF796511}"/>
              </a:ext>
            </a:extLst>
          </p:cNvPr>
          <p:cNvSpPr>
            <a:spLocks noGrp="1"/>
          </p:cNvSpPr>
          <p:nvPr>
            <p:ph type="ctrTitle"/>
          </p:nvPr>
        </p:nvSpPr>
        <p:spPr>
          <a:xfrm>
            <a:off x="-196427" y="3136054"/>
            <a:ext cx="5547360" cy="1110826"/>
          </a:xfrm>
        </p:spPr>
        <p:txBody>
          <a:bodyPr/>
          <a:lstStyle/>
          <a:p>
            <a:pPr algn="ctr"/>
            <a:r>
              <a:rPr lang="en-US" sz="3200"/>
              <a:t>2. TIỀN XỬ LÝ DỮ LIỆU</a:t>
            </a:r>
          </a:p>
        </p:txBody>
      </p:sp>
      <p:sp>
        <p:nvSpPr>
          <p:cNvPr id="3" name="Slide Number Placeholder 2">
            <a:extLst>
              <a:ext uri="{FF2B5EF4-FFF2-40B4-BE49-F238E27FC236}">
                <a16:creationId xmlns:a16="http://schemas.microsoft.com/office/drawing/2014/main" id="{C80D8059-92FA-495C-B0C9-DF611DF5D3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530997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4" y="369621"/>
            <a:ext cx="5492400" cy="457957"/>
          </a:xfrm>
        </p:spPr>
        <p:txBody>
          <a:bodyPr/>
          <a:lstStyle/>
          <a:p>
            <a:r>
              <a:rPr lang="en-US"/>
              <a:t>2. TIỀN XỬ LÝ DỮ LIỆU</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2.1. CHUYỂN ĐỔI ĐỊNH DẠNG NGÀY THÁNG</a:t>
            </a:r>
          </a:p>
        </p:txBody>
      </p:sp>
      <p:sp>
        <p:nvSpPr>
          <p:cNvPr id="11" name="TextBox 10">
            <a:extLst>
              <a:ext uri="{FF2B5EF4-FFF2-40B4-BE49-F238E27FC236}">
                <a16:creationId xmlns:a16="http://schemas.microsoft.com/office/drawing/2014/main" id="{E3D04A4C-BFBF-4AEC-BB48-4E618CD2F51B}"/>
              </a:ext>
            </a:extLst>
          </p:cNvPr>
          <p:cNvSpPr txBox="1"/>
          <p:nvPr/>
        </p:nvSpPr>
        <p:spPr>
          <a:xfrm>
            <a:off x="428193" y="1536008"/>
            <a:ext cx="8079113" cy="400110"/>
          </a:xfrm>
          <a:prstGeom prst="rect">
            <a:avLst/>
          </a:prstGeom>
          <a:noFill/>
        </p:spPr>
        <p:txBody>
          <a:bodyPr wrap="square" rtlCol="0">
            <a:spAutoFit/>
          </a:bodyPr>
          <a:lstStyle/>
          <a:p>
            <a:pPr marL="342900" indent="-342900" algn="l">
              <a:buClr>
                <a:schemeClr val="accent1"/>
              </a:buClr>
              <a:buFont typeface="Wingdings" panose="05000000000000000000" pitchFamily="2" charset="2"/>
              <a:buChar char="§"/>
            </a:pPr>
            <a:r>
              <a:rPr lang="en-US" sz="2000" b="1">
                <a:effectLst/>
                <a:latin typeface="Roboto Condensed Light" panose="020B0604020202020204" charset="0"/>
                <a:ea typeface="Roboto Condensed Light" panose="020B0604020202020204" charset="0"/>
              </a:rPr>
              <a:t>Chuyển đổi định dạng ngày tháng của biến Date để có thể dễ dàng truy xuất.</a:t>
            </a:r>
            <a:endParaRPr lang="en-US" sz="2000" b="1">
              <a:latin typeface="Roboto Condensed Light" panose="020B0604020202020204" charset="0"/>
              <a:ea typeface="Roboto Condensed Light" panose="020B0604020202020204" charset="0"/>
            </a:endParaRPr>
          </a:p>
        </p:txBody>
      </p:sp>
      <p:sp>
        <p:nvSpPr>
          <p:cNvPr id="6" name="Rectangle: Rounded Corners 5">
            <a:extLst>
              <a:ext uri="{FF2B5EF4-FFF2-40B4-BE49-F238E27FC236}">
                <a16:creationId xmlns:a16="http://schemas.microsoft.com/office/drawing/2014/main" id="{0C0BE846-8AD1-4D2F-9E52-16D942422AE2}"/>
              </a:ext>
            </a:extLst>
          </p:cNvPr>
          <p:cNvSpPr/>
          <p:nvPr/>
        </p:nvSpPr>
        <p:spPr>
          <a:xfrm>
            <a:off x="1290325" y="2655139"/>
            <a:ext cx="2424854" cy="126661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20/05/2018</a:t>
            </a:r>
          </a:p>
        </p:txBody>
      </p:sp>
      <p:sp>
        <p:nvSpPr>
          <p:cNvPr id="10" name="Rectangle: Rounded Corners 9">
            <a:extLst>
              <a:ext uri="{FF2B5EF4-FFF2-40B4-BE49-F238E27FC236}">
                <a16:creationId xmlns:a16="http://schemas.microsoft.com/office/drawing/2014/main" id="{F543B6E9-AC0E-4A30-95A7-467BA6FB71E1}"/>
              </a:ext>
            </a:extLst>
          </p:cNvPr>
          <p:cNvSpPr/>
          <p:nvPr/>
        </p:nvSpPr>
        <p:spPr>
          <a:xfrm>
            <a:off x="5449140" y="2655140"/>
            <a:ext cx="2424854" cy="126661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2018-05-20</a:t>
            </a:r>
          </a:p>
        </p:txBody>
      </p:sp>
      <p:cxnSp>
        <p:nvCxnSpPr>
          <p:cNvPr id="12" name="Straight Arrow Connector 11">
            <a:extLst>
              <a:ext uri="{FF2B5EF4-FFF2-40B4-BE49-F238E27FC236}">
                <a16:creationId xmlns:a16="http://schemas.microsoft.com/office/drawing/2014/main" id="{C58DA751-8B7A-4B77-A902-6ADCCEACAFC2}"/>
              </a:ext>
            </a:extLst>
          </p:cNvPr>
          <p:cNvCxnSpPr/>
          <p:nvPr/>
        </p:nvCxnSpPr>
        <p:spPr>
          <a:xfrm>
            <a:off x="3786293" y="3288445"/>
            <a:ext cx="1591733"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CA57FDB2-9C3D-4450-A234-D5DACA0C5C3F}"/>
              </a:ext>
            </a:extLst>
          </p:cNvPr>
          <p:cNvSpPr/>
          <p:nvPr/>
        </p:nvSpPr>
        <p:spPr>
          <a:xfrm>
            <a:off x="1540941" y="2467181"/>
            <a:ext cx="1923621" cy="375916"/>
          </a:xfrm>
          <a:prstGeom prst="roundRect">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DD/MM/YYYY</a:t>
            </a:r>
          </a:p>
        </p:txBody>
      </p:sp>
      <p:sp>
        <p:nvSpPr>
          <p:cNvPr id="14" name="Rectangle: Rounded Corners 13">
            <a:extLst>
              <a:ext uri="{FF2B5EF4-FFF2-40B4-BE49-F238E27FC236}">
                <a16:creationId xmlns:a16="http://schemas.microsoft.com/office/drawing/2014/main" id="{0502EB4B-FF4C-47A1-B8B3-A52CE4879582}"/>
              </a:ext>
            </a:extLst>
          </p:cNvPr>
          <p:cNvSpPr/>
          <p:nvPr/>
        </p:nvSpPr>
        <p:spPr>
          <a:xfrm>
            <a:off x="5699756" y="2450247"/>
            <a:ext cx="1923621" cy="392850"/>
          </a:xfrm>
          <a:prstGeom prst="round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YYYY-MM-DD</a:t>
            </a:r>
          </a:p>
        </p:txBody>
      </p:sp>
    </p:spTree>
    <p:extLst>
      <p:ext uri="{BB962C8B-B14F-4D97-AF65-F5344CB8AC3E}">
        <p14:creationId xmlns:p14="http://schemas.microsoft.com/office/powerpoint/2010/main" val="208033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8DDB12-B147-42D8-9273-09CBA5AF5FE7}"/>
              </a:ext>
            </a:extLst>
          </p:cNvPr>
          <p:cNvSpPr>
            <a:spLocks noGrp="1"/>
          </p:cNvSpPr>
          <p:nvPr>
            <p:ph type="title"/>
          </p:nvPr>
        </p:nvSpPr>
        <p:spPr>
          <a:xfrm>
            <a:off x="428194" y="369621"/>
            <a:ext cx="5492400" cy="457957"/>
          </a:xfrm>
        </p:spPr>
        <p:txBody>
          <a:bodyPr/>
          <a:lstStyle/>
          <a:p>
            <a:r>
              <a:rPr lang="en-US"/>
              <a:t>2. TIỀN XỬ LÝ DỮ LIỆU</a:t>
            </a:r>
          </a:p>
        </p:txBody>
      </p:sp>
      <p:sp>
        <p:nvSpPr>
          <p:cNvPr id="4" name="Slide Number Placeholder 3">
            <a:extLst>
              <a:ext uri="{FF2B5EF4-FFF2-40B4-BE49-F238E27FC236}">
                <a16:creationId xmlns:a16="http://schemas.microsoft.com/office/drawing/2014/main" id="{C2BE685B-97C6-4EE3-B60B-5EC4FD360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8" name="Title 4">
            <a:extLst>
              <a:ext uri="{FF2B5EF4-FFF2-40B4-BE49-F238E27FC236}">
                <a16:creationId xmlns:a16="http://schemas.microsoft.com/office/drawing/2014/main" id="{3C98BF1D-58BA-4CD2-9490-A34D361FC117}"/>
              </a:ext>
            </a:extLst>
          </p:cNvPr>
          <p:cNvSpPr txBox="1">
            <a:spLocks/>
          </p:cNvSpPr>
          <p:nvPr/>
        </p:nvSpPr>
        <p:spPr>
          <a:xfrm>
            <a:off x="428194" y="723836"/>
            <a:ext cx="5492400" cy="4579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lt1"/>
              </a:buClr>
              <a:buSzPts val="2000"/>
              <a:buFont typeface="Roboto Condensed"/>
              <a:buNone/>
              <a:defRPr sz="2000" b="1" i="0" u="none" strike="noStrike" cap="none">
                <a:solidFill>
                  <a:schemeClr val="lt1"/>
                </a:solidFill>
                <a:latin typeface="Roboto Condensed"/>
                <a:ea typeface="Roboto Condensed"/>
                <a:cs typeface="Roboto Condensed"/>
                <a:sym typeface="Roboto Condensed"/>
              </a:defRPr>
            </a:lvl9pPr>
          </a:lstStyle>
          <a:p>
            <a:r>
              <a:rPr lang="en-US" sz="1800"/>
              <a:t>2.2. TẠO RA CÁC ĐẶC TRƯNG TỪ DỮ LIỆU NGÀY THÁNG</a:t>
            </a:r>
          </a:p>
        </p:txBody>
      </p:sp>
      <p:sp>
        <p:nvSpPr>
          <p:cNvPr id="2" name="Rectangle: Rounded Corners 1">
            <a:extLst>
              <a:ext uri="{FF2B5EF4-FFF2-40B4-BE49-F238E27FC236}">
                <a16:creationId xmlns:a16="http://schemas.microsoft.com/office/drawing/2014/main" id="{6D6DC4F3-4217-46DE-BBDF-31D85BA5BE36}"/>
              </a:ext>
            </a:extLst>
          </p:cNvPr>
          <p:cNvSpPr/>
          <p:nvPr/>
        </p:nvSpPr>
        <p:spPr>
          <a:xfrm>
            <a:off x="1270001" y="2905758"/>
            <a:ext cx="2004905" cy="67733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2018-05-20</a:t>
            </a:r>
          </a:p>
        </p:txBody>
      </p:sp>
      <p:sp>
        <p:nvSpPr>
          <p:cNvPr id="13" name="Rectangle: Rounded Corners 12">
            <a:extLst>
              <a:ext uri="{FF2B5EF4-FFF2-40B4-BE49-F238E27FC236}">
                <a16:creationId xmlns:a16="http://schemas.microsoft.com/office/drawing/2014/main" id="{6F2D0216-21C5-4DE6-BED7-A694D672E11A}"/>
              </a:ext>
            </a:extLst>
          </p:cNvPr>
          <p:cNvSpPr/>
          <p:nvPr/>
        </p:nvSpPr>
        <p:spPr>
          <a:xfrm>
            <a:off x="4795520" y="1659354"/>
            <a:ext cx="2004906" cy="67733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Sunday</a:t>
            </a:r>
          </a:p>
        </p:txBody>
      </p:sp>
      <p:sp>
        <p:nvSpPr>
          <p:cNvPr id="14" name="Rectangle: Rounded Corners 13">
            <a:extLst>
              <a:ext uri="{FF2B5EF4-FFF2-40B4-BE49-F238E27FC236}">
                <a16:creationId xmlns:a16="http://schemas.microsoft.com/office/drawing/2014/main" id="{D1E69024-3043-47AA-ABF2-CABFE7D65A05}"/>
              </a:ext>
            </a:extLst>
          </p:cNvPr>
          <p:cNvSpPr/>
          <p:nvPr/>
        </p:nvSpPr>
        <p:spPr>
          <a:xfrm>
            <a:off x="4795518" y="2905757"/>
            <a:ext cx="2004905" cy="677333"/>
          </a:xfrm>
          <a:prstGeom prst="roundRect">
            <a:avLst/>
          </a:prstGeom>
          <a:solidFill>
            <a:schemeClr val="accent4">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5</a:t>
            </a:r>
          </a:p>
        </p:txBody>
      </p:sp>
      <p:sp>
        <p:nvSpPr>
          <p:cNvPr id="15" name="Rectangle: Rounded Corners 14">
            <a:extLst>
              <a:ext uri="{FF2B5EF4-FFF2-40B4-BE49-F238E27FC236}">
                <a16:creationId xmlns:a16="http://schemas.microsoft.com/office/drawing/2014/main" id="{C8A813EA-67C4-4227-876F-03990D63407A}"/>
              </a:ext>
            </a:extLst>
          </p:cNvPr>
          <p:cNvSpPr/>
          <p:nvPr/>
        </p:nvSpPr>
        <p:spPr>
          <a:xfrm>
            <a:off x="4795520" y="4137286"/>
            <a:ext cx="2004903" cy="67733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Weekend</a:t>
            </a:r>
          </a:p>
        </p:txBody>
      </p:sp>
      <p:sp>
        <p:nvSpPr>
          <p:cNvPr id="16" name="Rectangle: Rounded Corners 15">
            <a:extLst>
              <a:ext uri="{FF2B5EF4-FFF2-40B4-BE49-F238E27FC236}">
                <a16:creationId xmlns:a16="http://schemas.microsoft.com/office/drawing/2014/main" id="{EA903A98-7026-480D-AFCD-561AE657CA32}"/>
              </a:ext>
            </a:extLst>
          </p:cNvPr>
          <p:cNvSpPr/>
          <p:nvPr/>
        </p:nvSpPr>
        <p:spPr>
          <a:xfrm>
            <a:off x="4852245" y="1512086"/>
            <a:ext cx="1891455" cy="294536"/>
          </a:xfrm>
          <a:prstGeom prst="round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Date of the week</a:t>
            </a:r>
          </a:p>
        </p:txBody>
      </p:sp>
      <p:sp>
        <p:nvSpPr>
          <p:cNvPr id="17" name="Rectangle: Rounded Corners 16">
            <a:extLst>
              <a:ext uri="{FF2B5EF4-FFF2-40B4-BE49-F238E27FC236}">
                <a16:creationId xmlns:a16="http://schemas.microsoft.com/office/drawing/2014/main" id="{469095C2-4974-4656-BBC9-099DEC5D275C}"/>
              </a:ext>
            </a:extLst>
          </p:cNvPr>
          <p:cNvSpPr/>
          <p:nvPr/>
        </p:nvSpPr>
        <p:spPr>
          <a:xfrm>
            <a:off x="4852246" y="2734711"/>
            <a:ext cx="1891454" cy="294536"/>
          </a:xfrm>
          <a:prstGeom prst="roundRect">
            <a:avLst/>
          </a:prstGeom>
          <a:solidFill>
            <a:schemeClr val="accent4">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Month</a:t>
            </a:r>
          </a:p>
        </p:txBody>
      </p:sp>
      <p:sp>
        <p:nvSpPr>
          <p:cNvPr id="18" name="Rectangle: Rounded Corners 17">
            <a:extLst>
              <a:ext uri="{FF2B5EF4-FFF2-40B4-BE49-F238E27FC236}">
                <a16:creationId xmlns:a16="http://schemas.microsoft.com/office/drawing/2014/main" id="{CCB66C2A-6BBB-4B83-AEEA-3F271E3A0C68}"/>
              </a:ext>
            </a:extLst>
          </p:cNvPr>
          <p:cNvSpPr/>
          <p:nvPr/>
        </p:nvSpPr>
        <p:spPr>
          <a:xfrm>
            <a:off x="4852245" y="3990018"/>
            <a:ext cx="1891455" cy="294536"/>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Week status</a:t>
            </a:r>
          </a:p>
        </p:txBody>
      </p:sp>
      <p:sp>
        <p:nvSpPr>
          <p:cNvPr id="19" name="Rectangle: Rounded Corners 18">
            <a:extLst>
              <a:ext uri="{FF2B5EF4-FFF2-40B4-BE49-F238E27FC236}">
                <a16:creationId xmlns:a16="http://schemas.microsoft.com/office/drawing/2014/main" id="{D1374974-7E2A-44EA-8121-8B3F12C68913}"/>
              </a:ext>
            </a:extLst>
          </p:cNvPr>
          <p:cNvSpPr/>
          <p:nvPr/>
        </p:nvSpPr>
        <p:spPr>
          <a:xfrm>
            <a:off x="1591734" y="2734711"/>
            <a:ext cx="1361440" cy="294536"/>
          </a:xfrm>
          <a:prstGeom prst="roundRect">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Roboto Condensed Light" panose="020B0604020202020204" charset="0"/>
                <a:ea typeface="Roboto Condensed Light" panose="020B0604020202020204" charset="0"/>
              </a:rPr>
              <a:t>Date</a:t>
            </a:r>
          </a:p>
        </p:txBody>
      </p:sp>
      <p:cxnSp>
        <p:nvCxnSpPr>
          <p:cNvPr id="7" name="Straight Arrow Connector 6">
            <a:extLst>
              <a:ext uri="{FF2B5EF4-FFF2-40B4-BE49-F238E27FC236}">
                <a16:creationId xmlns:a16="http://schemas.microsoft.com/office/drawing/2014/main" id="{FCF0FF20-175E-4570-8D4D-A5DB7FE59F85}"/>
              </a:ext>
            </a:extLst>
          </p:cNvPr>
          <p:cNvCxnSpPr>
            <a:cxnSpLocks/>
            <a:stCxn id="2" idx="3"/>
            <a:endCxn id="13" idx="1"/>
          </p:cNvCxnSpPr>
          <p:nvPr/>
        </p:nvCxnSpPr>
        <p:spPr>
          <a:xfrm flipV="1">
            <a:off x="3274906" y="1998021"/>
            <a:ext cx="1520614" cy="1246403"/>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5742D4-F8DE-4DDD-9287-B712436057C5}"/>
              </a:ext>
            </a:extLst>
          </p:cNvPr>
          <p:cNvCxnSpPr>
            <a:stCxn id="2" idx="3"/>
            <a:endCxn id="14" idx="1"/>
          </p:cNvCxnSpPr>
          <p:nvPr/>
        </p:nvCxnSpPr>
        <p:spPr>
          <a:xfrm>
            <a:off x="3274906" y="3244424"/>
            <a:ext cx="1520612"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E64FCC6-837D-4018-89FB-EE0E763B2401}"/>
              </a:ext>
            </a:extLst>
          </p:cNvPr>
          <p:cNvCxnSpPr>
            <a:cxnSpLocks/>
            <a:stCxn id="2" idx="3"/>
            <a:endCxn id="15" idx="1"/>
          </p:cNvCxnSpPr>
          <p:nvPr/>
        </p:nvCxnSpPr>
        <p:spPr>
          <a:xfrm>
            <a:off x="3274906" y="3244424"/>
            <a:ext cx="1520614" cy="12315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98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sz="2000" b="1" smtClean="0">
            <a:latin typeface="Roboto Condensed Light" panose="020B0604020202020204" charset="0"/>
            <a:ea typeface="Roboto Condensed Light" panose="020B0604020202020204" charset="0"/>
          </a:defRPr>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1883</TotalTime>
  <Words>1707</Words>
  <Application>Microsoft Office PowerPoint</Application>
  <PresentationFormat>On-screen Show (16:9)</PresentationFormat>
  <Paragraphs>213</Paragraphs>
  <Slides>44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Roboto Condensed</vt:lpstr>
      <vt:lpstr>Wingdings</vt:lpstr>
      <vt:lpstr>Arial</vt:lpstr>
      <vt:lpstr>Times New Roman</vt:lpstr>
      <vt:lpstr>Courier New</vt:lpstr>
      <vt:lpstr>Roboto Condensed Light</vt:lpstr>
      <vt:lpstr>Arvo</vt:lpstr>
      <vt:lpstr>Salerio template</vt:lpstr>
      <vt:lpstr>BÁO CÁO CUỐI KỲ - DS105</vt:lpstr>
      <vt:lpstr>PowerPoint Presentation</vt:lpstr>
      <vt:lpstr>1. GIỚI THIỆU BỘ DỮ LIỆU VÀ  BÀI TOÁN ĐẶT RA</vt:lpstr>
      <vt:lpstr>1. GIỚI THIỆU BỘ DỮ LIỆU VÀ BÀI TOÁN ĐẶT RA</vt:lpstr>
      <vt:lpstr>1. GIỚI THIỆU BỘ DỮ LIỆU VÀ BÀI TOÁN ĐẶT RA</vt:lpstr>
      <vt:lpstr>1. GIỚI THIỆU BỘ DỮ LIỆU VÀ BÀI TOÁN ĐẶT RA</vt:lpstr>
      <vt:lpstr>2. TIỀN XỬ LÝ DỮ LIỆU</vt:lpstr>
      <vt:lpstr>2. TIỀN XỬ LÝ DỮ LIỆU</vt:lpstr>
      <vt:lpstr>2. TIỀN XỬ LÝ DỮ LIỆU</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3. PHÂN TÍCH THĂM DÒ VÀ FEATURE ENGINEERING</vt:lpstr>
      <vt:lpstr>4. PHÁT TRIỂN MÔ HÌNH</vt:lpstr>
      <vt:lpstr>4. PHÁT TRIỂN MÔ HÌNH</vt:lpstr>
      <vt:lpstr>4. PHÁT TRIỂN MÔ HÌNH</vt:lpstr>
      <vt:lpstr>4. PHÁT TRIỂN MÔ HÌNH</vt:lpstr>
      <vt:lpstr>5. SO SÁNH HIỆU SUẤT  VÀ ĐÁNH GIÁ</vt:lpstr>
      <vt:lpstr>5. SO SÁNH HIỆU SUẤT VÀ ĐÁNH GIÁ</vt:lpstr>
      <vt:lpstr>5. SO SÁNH HIỆU SUẤT VÀ ĐÁNH GIÁ</vt:lpstr>
      <vt:lpstr>6. TRIỂN KHAI MÔ HÌNH</vt:lpstr>
      <vt:lpstr>6. TRIỂN KHAI MÔ HÌNH</vt:lpstr>
      <vt:lpstr>6. TRIỂN KHAI MÔ HÌNH</vt:lpstr>
      <vt:lpstr>6. TRIỂN KHAI MÔ HÌNH</vt:lpstr>
      <vt:lpstr>7. KẾT QUẢ</vt:lpstr>
      <vt:lpstr>7. KẾT QUẢ</vt:lpstr>
      <vt:lpstr>PowerPoint Presentation</vt:lpstr>
      <vt:lpstr>DEMO</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CUỐI KỲ - DS105</dc:title>
  <dc:creator>Anh Khoa Tran</dc:creator>
  <cp:lastModifiedBy>Trần Nguyễn Anh Khoa</cp:lastModifiedBy>
  <cp:revision>123</cp:revision>
  <dcterms:modified xsi:type="dcterms:W3CDTF">2020-12-27T11:07:17Z</dcterms:modified>
</cp:coreProperties>
</file>